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9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90" r:id="rId27"/>
    <p:sldId id="287" r:id="rId28"/>
    <p:sldId id="288" r:id="rId29"/>
    <p:sldId id="289" r:id="rId30"/>
    <p:sldId id="291" r:id="rId31"/>
    <p:sldId id="262" r:id="rId32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>
        <p:scale>
          <a:sx n="69" d="100"/>
          <a:sy n="69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88A3F-D156-471D-8DB4-C16211DED7D4}" type="datetimeFigureOut">
              <a:rPr lang="hr-HR" smtClean="0"/>
              <a:t>25.8.2015.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A386A-B40C-4701-BF03-3D423DF30A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510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A386A-B40C-4701-BF03-3D423DF30A10}" type="slidenum">
              <a:rPr lang="hr-HR" smtClean="0"/>
              <a:t>23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488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463525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6028552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1571884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75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22" y="265287"/>
            <a:ext cx="1610956" cy="10369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44416"/>
            <a:ext cx="1188494" cy="2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278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158487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17356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55696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3018950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67544" y="1700808"/>
            <a:ext cx="8208911" cy="4465042"/>
          </a:xfrm>
        </p:spPr>
        <p:txBody>
          <a:bodyPr/>
          <a:lstStyle>
            <a:lvl1pPr marL="0" indent="0">
              <a:buFont typeface="+mj-lt"/>
              <a:buNone/>
              <a:defRPr sz="4000" u="sng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o-RO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75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22" y="265287"/>
            <a:ext cx="1610956" cy="1036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44416"/>
            <a:ext cx="1188494" cy="2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3418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155486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93087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B4084-B83E-495E-A63A-275F42B0F63A}" type="datetimeFigureOut">
              <a:rPr lang="ro-RO" smtClean="0"/>
              <a:t>25.08.2015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0773E-8406-4E69-9DE1-73C7A9A0B89D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486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e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4.xml"/><Relationship Id="rId7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1.xml"/><Relationship Id="rId10" Type="http://schemas.openxmlformats.org/officeDocument/2006/relationships/slide" Target="slide31.xml"/><Relationship Id="rId4" Type="http://schemas.openxmlformats.org/officeDocument/2006/relationships/slide" Target="slide5.xml"/><Relationship Id="rId9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2" Type="http://schemas.openxmlformats.org/officeDocument/2006/relationships/image" Target="../media/image46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772400" cy="1470025"/>
          </a:xfrm>
        </p:spPr>
        <p:txBody>
          <a:bodyPr/>
          <a:lstStyle/>
          <a:p>
            <a:r>
              <a:rPr lang="ro-RO" dirty="0" smtClean="0"/>
              <a:t>What’s the Use of It?</a:t>
            </a:r>
            <a:endParaRPr lang="ro-R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596" y="4941168"/>
            <a:ext cx="6400800" cy="697632"/>
          </a:xfrm>
        </p:spPr>
        <p:txBody>
          <a:bodyPr>
            <a:noAutofit/>
          </a:bodyPr>
          <a:lstStyle/>
          <a:p>
            <a:r>
              <a:rPr lang="ro-RO" sz="4000" dirty="0" smtClean="0"/>
              <a:t>Logarithmic Function</a:t>
            </a:r>
            <a:endParaRPr lang="ro-RO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76872"/>
            <a:ext cx="3240360" cy="208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1146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     </a:t>
            </a:r>
            <a:r>
              <a:rPr lang="hr-HR" dirty="0" err="1" smtClean="0"/>
              <a:t>Logarithmic</a:t>
            </a:r>
            <a:r>
              <a:rPr lang="hr-HR" dirty="0" smtClean="0"/>
              <a:t> </a:t>
            </a:r>
            <a:r>
              <a:rPr lang="hr-HR" dirty="0" err="1"/>
              <a:t>Functions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0114177"/>
                  </p:ext>
                </p:extLst>
              </p:nvPr>
            </p:nvGraphicFramePr>
            <p:xfrm>
              <a:off x="32762" y="1628802"/>
              <a:ext cx="9003734" cy="34563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003734"/>
                  </a:tblGrid>
                  <a:tr h="534414">
                    <a:tc>
                      <a:txBody>
                        <a:bodyPr/>
                        <a:lstStyle/>
                        <a:p>
                          <a:r>
                            <a:rPr lang="hr-HR" sz="2800" dirty="0" err="1" smtClean="0"/>
                            <a:t>Properties</a:t>
                          </a:r>
                          <a:r>
                            <a:rPr lang="hr-HR" sz="2800" dirty="0" smtClean="0"/>
                            <a:t>  </a:t>
                          </a:r>
                          <a:r>
                            <a:rPr lang="hr-HR" sz="2800" dirty="0" err="1" smtClean="0"/>
                            <a:t>of</a:t>
                          </a:r>
                          <a:r>
                            <a:rPr lang="hr-HR" sz="2800" dirty="0" smtClean="0"/>
                            <a:t>  </a:t>
                          </a:r>
                          <a:r>
                            <a:rPr lang="hr-HR" sz="2800" dirty="0" err="1" smtClean="0"/>
                            <a:t>Logarithmic</a:t>
                          </a:r>
                          <a:endParaRPr lang="hr-HR" sz="28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2921968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Property</a:t>
                          </a:r>
                          <a:r>
                            <a:rPr lang="hr-HR" sz="2400" dirty="0" smtClean="0"/>
                            <a:t>                               </a:t>
                          </a:r>
                          <a:r>
                            <a:rPr lang="hr-HR" sz="2400" dirty="0" err="1" smtClean="0"/>
                            <a:t>Reason</a:t>
                          </a:r>
                          <a:endParaRPr lang="hr-HR" sz="2400" dirty="0" smtClean="0"/>
                        </a:p>
                        <a:p>
                          <a:endParaRPr lang="hr-HR" sz="2400" dirty="0" smtClean="0"/>
                        </a:p>
                        <a:p>
                          <a:pPr marL="457200" indent="-457200"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1=0</m:t>
                              </m:r>
                            </m:oMath>
                          </a14:m>
                          <a:r>
                            <a:rPr lang="hr-HR" sz="2400" dirty="0" smtClean="0"/>
                            <a:t>                      </a:t>
                          </a:r>
                          <a:r>
                            <a:rPr lang="hr-HR" sz="2400" dirty="0" err="1" smtClean="0"/>
                            <a:t>We</a:t>
                          </a:r>
                          <a:r>
                            <a:rPr lang="hr-HR" sz="2400" dirty="0" smtClean="0"/>
                            <a:t> must </a:t>
                          </a:r>
                          <a:r>
                            <a:rPr lang="hr-HR" sz="2400" dirty="0" err="1" smtClean="0"/>
                            <a:t>raise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power</a:t>
                          </a:r>
                          <a:r>
                            <a:rPr lang="hr-HR" sz="2400" dirty="0" smtClean="0"/>
                            <a:t> 0 to </a:t>
                          </a:r>
                          <a:r>
                            <a:rPr lang="hr-HR" sz="2400" dirty="0" err="1" smtClean="0"/>
                            <a:t>get</a:t>
                          </a:r>
                          <a:r>
                            <a:rPr lang="hr-HR" sz="2400" dirty="0" smtClean="0"/>
                            <a:t> 1.</a:t>
                          </a:r>
                        </a:p>
                        <a:p>
                          <a:pPr marL="457200" indent="-457200"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hr-HR" sz="2400" dirty="0" smtClean="0"/>
                            <a:t>                      </a:t>
                          </a:r>
                          <a:r>
                            <a:rPr lang="hr-HR" sz="2400" dirty="0" err="1" smtClean="0"/>
                            <a:t>We</a:t>
                          </a:r>
                          <a:r>
                            <a:rPr lang="hr-HR" sz="2400" dirty="0" smtClean="0"/>
                            <a:t> must </a:t>
                          </a:r>
                          <a:r>
                            <a:rPr lang="hr-HR" sz="2400" dirty="0" err="1" smtClean="0"/>
                            <a:t>raise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power</a:t>
                          </a:r>
                          <a:r>
                            <a:rPr lang="hr-HR" sz="2400" dirty="0" smtClean="0"/>
                            <a:t> 1 to </a:t>
                          </a:r>
                          <a:r>
                            <a:rPr lang="hr-HR" sz="2400" dirty="0" err="1" smtClean="0"/>
                            <a:t>get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hr-HR" sz="2400" dirty="0" smtClean="0"/>
                            <a:t>.</a:t>
                          </a:r>
                        </a:p>
                        <a:p>
                          <a:pPr marL="457200" indent="-457200">
                            <a:buAutoNum type="arabicPeriod"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hr-HR" sz="2400" dirty="0" smtClean="0"/>
                            <a:t>                    We must </a:t>
                          </a:r>
                          <a:r>
                            <a:rPr lang="hr-HR" sz="2400" dirty="0" err="1" smtClean="0"/>
                            <a:t>raise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power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get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hr-HR" sz="2400" dirty="0" smtClean="0"/>
                            <a:t>.</a:t>
                          </a:r>
                        </a:p>
                        <a:p>
                          <a:pPr marL="457200" indent="-457200">
                            <a:buAutoNum type="arabicPeriod"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hr-H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hr-HR" sz="2400" b="0" i="1" smtClean="0">
                                          <a:latin typeface="Cambria Math" panose="02040503050406030204" pitchFamily="18" charset="0"/>
                                        </a:rPr>
                                        <m:t>𝑙𝑜𝑔</m:t>
                                      </m:r>
                                    </m:e>
                                    <m:sub>
                                      <m:r>
                                        <a:rPr lang="hr-HR" sz="24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hr-HR" sz="2400" dirty="0" smtClean="0"/>
                            <a:t>     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is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power</a:t>
                          </a:r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which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hr-HR" sz="2400" dirty="0" smtClean="0"/>
                            <a:t> must </a:t>
                          </a:r>
                          <a:r>
                            <a:rPr lang="hr-HR" sz="2400" dirty="0" err="1" smtClean="0"/>
                            <a:t>be</a:t>
                          </a:r>
                          <a:r>
                            <a:rPr lang="hr-HR" sz="2400" dirty="0" smtClean="0"/>
                            <a:t> 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hr-HR" sz="2400" dirty="0" smtClean="0"/>
                            <a:t>                                                 </a:t>
                          </a:r>
                          <a:r>
                            <a:rPr lang="hr-HR" sz="2400" dirty="0" err="1" smtClean="0"/>
                            <a:t>raised</a:t>
                          </a:r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get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hr-HR" sz="2400" dirty="0" smtClean="0"/>
                            <a:t> 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0114177"/>
                  </p:ext>
                </p:extLst>
              </p:nvPr>
            </p:nvGraphicFramePr>
            <p:xfrm>
              <a:off x="32762" y="1628802"/>
              <a:ext cx="9003734" cy="345638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003734"/>
                  </a:tblGrid>
                  <a:tr h="534414">
                    <a:tc>
                      <a:txBody>
                        <a:bodyPr/>
                        <a:lstStyle/>
                        <a:p>
                          <a:r>
                            <a:rPr lang="hr-HR" sz="2800" dirty="0" err="1" smtClean="0"/>
                            <a:t>Properties</a:t>
                          </a:r>
                          <a:r>
                            <a:rPr lang="hr-HR" sz="2800" dirty="0" smtClean="0"/>
                            <a:t>  </a:t>
                          </a:r>
                          <a:r>
                            <a:rPr lang="hr-HR" sz="2800" dirty="0" err="1" smtClean="0"/>
                            <a:t>of</a:t>
                          </a:r>
                          <a:r>
                            <a:rPr lang="hr-HR" sz="2800" dirty="0" smtClean="0"/>
                            <a:t>  </a:t>
                          </a:r>
                          <a:r>
                            <a:rPr lang="hr-HR" sz="2800" dirty="0" err="1" smtClean="0"/>
                            <a:t>Logarithmic</a:t>
                          </a:r>
                          <a:endParaRPr lang="hr-HR" sz="28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2921968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8" t="-20208" r="-271" b="-41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107504" y="5157192"/>
                <a:ext cx="8579296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Illustration:</a:t>
                </a:r>
              </a:p>
              <a:p>
                <a:r>
                  <a:rPr lang="hr-HR" sz="2400" dirty="0" smtClean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1=0 </m:t>
                    </m:r>
                  </m:oMath>
                </a14:m>
                <a:r>
                  <a:rPr lang="hr-HR" sz="2400" dirty="0" smtClean="0"/>
                  <a:t>     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5=1</m:t>
                    </m:r>
                  </m:oMath>
                </a14:m>
                <a:r>
                  <a:rPr lang="hr-HR" sz="2400" dirty="0" smtClean="0"/>
                  <a:t>     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hr-HR" sz="2400" dirty="0" smtClean="0"/>
                  <a:t>     d)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sSub>
                          <m:sSubPr>
                            <m:ctrlPr>
                              <a:rPr lang="hr-HR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𝑙𝑜𝑔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157192"/>
                <a:ext cx="8579296" cy="862608"/>
              </a:xfrm>
              <a:prstGeom prst="rect">
                <a:avLst/>
              </a:prstGeom>
              <a:blipFill rotWithShape="0">
                <a:blip r:embed="rId3"/>
                <a:stretch>
                  <a:fillRect l="-1137" t="-5634" b="-1197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ction Button: Home 12">
            <a:hlinkClick r:id="rId4" action="ppaction://hlinksldjump" highlightClick="1"/>
          </p:cNvPr>
          <p:cNvSpPr/>
          <p:nvPr/>
        </p:nvSpPr>
        <p:spPr>
          <a:xfrm>
            <a:off x="8316416" y="6205600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6032447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        </a:t>
            </a:r>
            <a:r>
              <a:rPr lang="hr-HR" dirty="0" err="1" smtClean="0"/>
              <a:t>Graph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Logarithmics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err="1" smtClean="0"/>
              <a:t>Functions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kstniOkvir 2"/>
              <p:cNvSpPr txBox="1"/>
              <p:nvPr/>
            </p:nvSpPr>
            <p:spPr>
              <a:xfrm>
                <a:off x="179512" y="1700808"/>
                <a:ext cx="80648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err="1" smtClean="0"/>
                  <a:t>Sketch</a:t>
                </a:r>
                <a:r>
                  <a:rPr lang="hr-HR" sz="2400" dirty="0" smtClean="0"/>
                  <a:t> 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3" name="TekstniOkvi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00808"/>
                <a:ext cx="8064896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1134" t="-10526" b="-28947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/>
          <p:cNvSpPr/>
          <p:nvPr/>
        </p:nvSpPr>
        <p:spPr>
          <a:xfrm>
            <a:off x="179512" y="2276872"/>
            <a:ext cx="1368152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179512" y="2195003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Solution</a:t>
            </a:r>
            <a:r>
              <a:rPr lang="hr-HR" sz="2400" dirty="0" smtClean="0"/>
              <a:t>: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547664" y="2276872"/>
            <a:ext cx="7596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</a:t>
            </a:r>
            <a:r>
              <a:rPr lang="hr-HR" sz="2400" dirty="0" smtClean="0"/>
              <a:t>To make a table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values</a:t>
            </a:r>
            <a:r>
              <a:rPr lang="hr-HR" sz="2400" dirty="0" smtClean="0"/>
              <a:t>,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choose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x-</a:t>
            </a:r>
            <a:r>
              <a:rPr lang="hr-HR" sz="2400" dirty="0" err="1" smtClean="0"/>
              <a:t>values</a:t>
            </a:r>
            <a:r>
              <a:rPr lang="hr-HR" sz="2400" dirty="0" smtClean="0"/>
              <a:t> to </a:t>
            </a:r>
            <a:r>
              <a:rPr lang="hr-HR" sz="2400" dirty="0" err="1" smtClean="0"/>
              <a:t>be</a:t>
            </a:r>
            <a:r>
              <a:rPr lang="hr-HR" sz="2400" dirty="0" smtClean="0"/>
              <a:t> </a:t>
            </a:r>
            <a:r>
              <a:rPr lang="hr-HR" sz="2400" dirty="0" err="1" smtClean="0"/>
              <a:t>powers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2 </a:t>
            </a:r>
            <a:r>
              <a:rPr lang="hr-HR" sz="2400" dirty="0" err="1" smtClean="0"/>
              <a:t>that</a:t>
            </a:r>
            <a:r>
              <a:rPr lang="hr-HR" sz="2400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</a:t>
            </a:r>
            <a:r>
              <a:rPr lang="hr-HR" sz="2400" dirty="0" err="1" smtClean="0"/>
              <a:t>can</a:t>
            </a:r>
            <a:r>
              <a:rPr lang="hr-HR" sz="2400" dirty="0" smtClean="0"/>
              <a:t> </a:t>
            </a:r>
            <a:r>
              <a:rPr lang="hr-HR" sz="2400" dirty="0" err="1" smtClean="0"/>
              <a:t>easily</a:t>
            </a:r>
            <a:r>
              <a:rPr lang="hr-HR" sz="2400" dirty="0" smtClean="0"/>
              <a:t> </a:t>
            </a:r>
            <a:r>
              <a:rPr lang="hr-HR" sz="2400" dirty="0" err="1" smtClean="0"/>
              <a:t>find</a:t>
            </a:r>
            <a:r>
              <a:rPr lang="hr-HR" sz="2400" dirty="0" smtClean="0"/>
              <a:t> </a:t>
            </a:r>
            <a:r>
              <a:rPr lang="hr-HR" sz="2400" dirty="0" err="1" smtClean="0"/>
              <a:t>their</a:t>
            </a:r>
            <a:r>
              <a:rPr lang="hr-HR" sz="2400" dirty="0" smtClean="0"/>
              <a:t> </a:t>
            </a:r>
            <a:r>
              <a:rPr lang="hr-HR" sz="2400" dirty="0" err="1" smtClean="0"/>
              <a:t>logarithms</a:t>
            </a:r>
            <a:r>
              <a:rPr lang="hr-HR" sz="2400" dirty="0" smtClean="0"/>
              <a:t>.</a:t>
            </a:r>
            <a:r>
              <a:rPr lang="hr-HR" dirty="0" smtClean="0"/>
              <a:t> </a:t>
            </a:r>
            <a:r>
              <a:rPr lang="hr-HR" sz="2400" dirty="0" err="1" smtClean="0"/>
              <a:t>We</a:t>
            </a:r>
            <a:r>
              <a:rPr lang="hr-HR" sz="2400" dirty="0" smtClean="0"/>
              <a:t> plot </a:t>
            </a:r>
            <a:r>
              <a:rPr lang="hr-HR" sz="2400" dirty="0" err="1" smtClean="0"/>
              <a:t>these</a:t>
            </a:r>
            <a:r>
              <a:rPr lang="hr-HR" sz="2400" dirty="0" smtClean="0"/>
              <a:t> </a:t>
            </a:r>
            <a:r>
              <a:rPr lang="hr-HR" sz="2400" dirty="0" err="1" smtClean="0"/>
              <a:t>points</a:t>
            </a:r>
            <a:r>
              <a:rPr lang="hr-HR" sz="2400" dirty="0" smtClean="0"/>
              <a:t> </a:t>
            </a:r>
            <a:r>
              <a:rPr lang="hr-HR" sz="2400" dirty="0" err="1" smtClean="0"/>
              <a:t>and</a:t>
            </a:r>
            <a:r>
              <a:rPr lang="hr-HR" sz="2400" dirty="0" smtClean="0"/>
              <a:t> </a:t>
            </a:r>
            <a:r>
              <a:rPr lang="hr-HR" sz="2400" dirty="0" err="1" smtClean="0"/>
              <a:t>connect</a:t>
            </a:r>
            <a:r>
              <a:rPr lang="hr-HR" sz="2400" dirty="0" smtClean="0"/>
              <a:t> </a:t>
            </a:r>
            <a:r>
              <a:rPr lang="hr-HR" sz="2400" dirty="0" err="1" smtClean="0"/>
              <a:t>them</a:t>
            </a:r>
            <a:r>
              <a:rPr lang="hr-HR" sz="2400" dirty="0" smtClean="0"/>
              <a:t> </a:t>
            </a:r>
            <a:r>
              <a:rPr lang="hr-HR" sz="2400" dirty="0" err="1" smtClean="0"/>
              <a:t>with</a:t>
            </a:r>
            <a:r>
              <a:rPr lang="hr-HR" sz="2400" dirty="0" smtClean="0"/>
              <a:t> a </a:t>
            </a:r>
            <a:r>
              <a:rPr lang="hr-HR" sz="2400" dirty="0" err="1" smtClean="0"/>
              <a:t>smooth</a:t>
            </a:r>
            <a:r>
              <a:rPr lang="hr-HR" sz="2400" dirty="0" smtClean="0"/>
              <a:t> </a:t>
            </a:r>
            <a:r>
              <a:rPr lang="hr-HR" sz="2400" dirty="0" err="1" smtClean="0"/>
              <a:t>curve</a:t>
            </a:r>
            <a:r>
              <a:rPr lang="hr-HR" sz="2400" dirty="0" smtClean="0"/>
              <a:t>.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ic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042112"/>
                  </p:ext>
                </p:extLst>
              </p:nvPr>
            </p:nvGraphicFramePr>
            <p:xfrm>
              <a:off x="6156176" y="3477201"/>
              <a:ext cx="1967880" cy="311212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152128"/>
                    <a:gridCol w="815752"/>
                  </a:tblGrid>
                  <a:tr h="389015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 </a:t>
                          </a:r>
                          <a:r>
                            <a:rPr lang="hr-HR" sz="1800" b="1" dirty="0" smtClean="0"/>
                            <a:t> </a:t>
                          </a:r>
                          <a:r>
                            <a:rPr lang="hr-HR" sz="1800" b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hr-HR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hr-HR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𝒍𝒐𝒈</m:t>
                                    </m:r>
                                  </m:e>
                                  <m:sub>
                                    <m:r>
                                      <a:rPr lang="hr-HR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hr-HR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hr-HR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8 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 2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hr-HR" dirty="0" smtClean="0"/>
                            <a:t>      3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4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hr-HR" dirty="0" smtClean="0"/>
                            <a:t>      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   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hr-HR" dirty="0" smtClean="0"/>
                            <a:t>      1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   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hr-HR" dirty="0" smtClean="0"/>
                            <a:t>      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1/2=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r-HR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hr-HR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- 1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1/4</a:t>
                          </a:r>
                          <a:r>
                            <a:rPr lang="hr-HR" baseline="0" dirty="0" smtClean="0"/>
                            <a:t> </a:t>
                          </a:r>
                          <a:r>
                            <a:rPr lang="hr-HR" dirty="0" smtClean="0"/>
                            <a:t>=</a:t>
                          </a:r>
                          <a:r>
                            <a:rPr lang="hr-HR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r-H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hr-HR" b="0" i="1" baseline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p>
                              </m:sSup>
                            </m:oMath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- 2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1/8 =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r-HR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b="0" i="1" baseline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hr-HR" b="0" i="1" baseline="0" smtClean="0"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sup>
                              </m:sSup>
                            </m:oMath>
                          </a14:m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- 3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ic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2042112"/>
                  </p:ext>
                </p:extLst>
              </p:nvPr>
            </p:nvGraphicFramePr>
            <p:xfrm>
              <a:off x="6156176" y="3477201"/>
              <a:ext cx="1967880" cy="311212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1152128"/>
                    <a:gridCol w="815752"/>
                  </a:tblGrid>
                  <a:tr h="389015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 </a:t>
                          </a:r>
                          <a:r>
                            <a:rPr lang="hr-HR" sz="1800" b="1" dirty="0" smtClean="0"/>
                            <a:t> </a:t>
                          </a:r>
                          <a:r>
                            <a:rPr lang="hr-HR" sz="1800" b="1" dirty="0" smtClean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hr-HR" sz="18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42537" t="-7813" r="-2985" b="-717188"/>
                          </a:stretch>
                        </a:blipFill>
                      </a:tcPr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6" t="-107813" r="-72632" b="-6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hr-HR" dirty="0" smtClean="0"/>
                            <a:t>      3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6" t="-207813" r="-72632" b="-517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hr-HR" dirty="0" smtClean="0"/>
                            <a:t>      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   2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hr-HR" dirty="0" smtClean="0"/>
                            <a:t>      1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   1</a:t>
                          </a:r>
                          <a:endParaRPr lang="hr-H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hr-HR" dirty="0" smtClean="0"/>
                            <a:t>      0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6" t="-506250" r="-72632" b="-2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- 1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6" t="-606250" r="-72632" b="-1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- 2</a:t>
                          </a:r>
                          <a:endParaRPr lang="hr-HR" dirty="0"/>
                        </a:p>
                      </a:txBody>
                      <a:tcPr/>
                    </a:tc>
                  </a:tr>
                  <a:tr h="389015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526" t="-706250" r="-72632" b="-1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hr-HR" dirty="0" smtClean="0"/>
                            <a:t>    - 3</a:t>
                          </a:r>
                          <a:endParaRPr lang="hr-H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2823319"/>
            <a:ext cx="3402416" cy="396674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352" y="3451766"/>
            <a:ext cx="3449672" cy="30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458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Graph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Logarithmics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 err="1"/>
              <a:t>Functions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Rezervirano mjesto sadržaja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72064853"/>
                  </p:ext>
                </p:extLst>
              </p:nvPr>
            </p:nvGraphicFramePr>
            <p:xfrm>
              <a:off x="0" y="1600201"/>
              <a:ext cx="9144000" cy="470911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44000"/>
                  </a:tblGrid>
                  <a:tr h="925072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hr-H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8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hr-HR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800" b="1" i="1" smtClean="0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hr-HR" sz="28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hr-HR" sz="2800" b="1" i="0" smtClean="0">
                                  <a:latin typeface="Cambria Math" panose="02040503050406030204" pitchFamily="18" charset="0"/>
                                </a:rPr>
                                <m:t>𝐚</m:t>
                              </m:r>
                            </m:oMath>
                          </a14:m>
                          <a:r>
                            <a:rPr lang="hr-HR" sz="2800" dirty="0" err="1" smtClean="0"/>
                            <a:t>nd</a:t>
                          </a:r>
                          <a:r>
                            <a:rPr lang="hr-HR" sz="2800" dirty="0" smtClean="0"/>
                            <a:t>  </a:t>
                          </a:r>
                          <a14:m>
                            <m:oMath xmlns:m="http://schemas.openxmlformats.org/officeDocument/2006/math"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hr-HR" sz="28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oMath>
                          </a14:m>
                          <a:endParaRPr lang="hr-HR" sz="2800" dirty="0" smtClean="0"/>
                        </a:p>
                        <a:p>
                          <a:endParaRPr lang="hr-HR" sz="2400" dirty="0" smtClean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3784047">
                    <a:tc>
                      <a:txBody>
                        <a:bodyPr/>
                        <a:lstStyle/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hr-HR" sz="2400" dirty="0" smtClean="0"/>
                            <a:t>one-to-one </a:t>
                          </a:r>
                          <a:r>
                            <a:rPr lang="hr-HR" sz="2400" dirty="0" err="1" smtClean="0"/>
                            <a:t>function</a:t>
                          </a:r>
                          <a:r>
                            <a:rPr lang="hr-HR" sz="2400" dirty="0" smtClean="0"/>
                            <a:t>                             x- </a:t>
                          </a:r>
                          <a:r>
                            <a:rPr lang="hr-HR" sz="2400" dirty="0" err="1" smtClean="0"/>
                            <a:t>intercept</a:t>
                          </a:r>
                          <a:r>
                            <a:rPr lang="hr-HR" sz="2400" dirty="0" smtClean="0"/>
                            <a:t> (1,0)</a:t>
                          </a:r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hr-HR" sz="2400" dirty="0" err="1" smtClean="0"/>
                            <a:t>domain</a:t>
                          </a:r>
                          <a:r>
                            <a:rPr lang="hr-HR" sz="24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0,∞</m:t>
                                  </m:r>
                                </m:e>
                              </m:d>
                            </m:oMath>
                          </a14:m>
                          <a:r>
                            <a:rPr lang="hr-HR" sz="2400" dirty="0" smtClean="0"/>
                            <a:t>                                  </a:t>
                          </a:r>
                          <a:r>
                            <a:rPr lang="hr-HR" sz="2400" dirty="0" err="1" smtClean="0"/>
                            <a:t>range</a:t>
                          </a:r>
                          <a:r>
                            <a:rPr lang="hr-HR" sz="2400" dirty="0" smtClean="0"/>
                            <a:t>: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ℝ</m:t>
                              </m:r>
                            </m:oMath>
                          </a14:m>
                          <a:endParaRPr lang="hr-HR" sz="2400" dirty="0" smtClean="0"/>
                        </a:p>
                        <a:p>
                          <a:pPr marL="342900" indent="-342900">
                            <a:buFont typeface="Arial" panose="020B0604020202020204" pitchFamily="34" charset="0"/>
                            <a:buChar char="•"/>
                          </a:pPr>
                          <a:r>
                            <a:rPr lang="hr-HR" sz="2400" dirty="0" err="1" smtClean="0"/>
                            <a:t>increasing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if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&gt;1</m:t>
                              </m:r>
                            </m:oMath>
                          </a14:m>
                          <a:r>
                            <a:rPr lang="hr-HR" sz="2400" dirty="0" smtClean="0"/>
                            <a:t>                                 </a:t>
                          </a:r>
                          <a:r>
                            <a:rPr lang="hr-HR" sz="2400" dirty="0" err="1" smtClean="0"/>
                            <a:t>decreasing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if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0&lt;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oMath>
                          </a14:m>
                          <a:r>
                            <a:rPr lang="hr-HR" sz="2400" dirty="0" smtClean="0"/>
                            <a:t>   </a:t>
                          </a:r>
                        </a:p>
                        <a:p>
                          <a:r>
                            <a:rPr lang="hr-HR" dirty="0" smtClean="0"/>
                            <a:t>                                  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asymptotic</a:t>
                          </a:r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y-</a:t>
                          </a:r>
                          <a:r>
                            <a:rPr lang="hr-HR" sz="2400" dirty="0" err="1" smtClean="0"/>
                            <a:t>axis</a:t>
                          </a:r>
                          <a:r>
                            <a:rPr lang="hr-HR" sz="2400" baseline="0" dirty="0" smtClean="0"/>
                            <a:t> (</a:t>
                          </a:r>
                          <a:r>
                            <a:rPr lang="hr-HR" sz="2400" baseline="0" dirty="0" err="1" smtClean="0"/>
                            <a:t>the</a:t>
                          </a:r>
                          <a:r>
                            <a:rPr lang="hr-HR" sz="2400" baseline="0" dirty="0" smtClean="0"/>
                            <a:t> line 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hr-HR" sz="2400" dirty="0" smtClean="0"/>
                            <a:t>)</a:t>
                          </a:r>
                        </a:p>
                        <a:p>
                          <a:endParaRPr lang="hr-HR" dirty="0" smtClean="0"/>
                        </a:p>
                        <a:p>
                          <a:endParaRPr lang="hr-HR" dirty="0" smtClean="0"/>
                        </a:p>
                        <a:p>
                          <a:endParaRPr lang="hr-HR" dirty="0" smtClean="0"/>
                        </a:p>
                        <a:p>
                          <a:endParaRPr lang="hr-HR" dirty="0" smtClean="0"/>
                        </a:p>
                        <a:p>
                          <a:endParaRPr lang="hr-HR" dirty="0" smtClean="0"/>
                        </a:p>
                        <a:p>
                          <a:r>
                            <a:rPr lang="hr-HR" dirty="0" smtClean="0"/>
                            <a:t>  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Rezervirano mjesto sadržaja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72064853"/>
                  </p:ext>
                </p:extLst>
              </p:nvPr>
            </p:nvGraphicFramePr>
            <p:xfrm>
              <a:off x="0" y="1600201"/>
              <a:ext cx="9144000" cy="4709119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44000"/>
                  </a:tblGrid>
                  <a:tr h="925072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" t="-5921" r="-333" b="-410526"/>
                          </a:stretch>
                        </a:blipFill>
                      </a:tcPr>
                    </a:tc>
                  </a:tr>
                  <a:tr h="3784047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" t="-25926" r="-333" b="-4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Dijagram toka: Poveznik 4"/>
          <p:cNvSpPr/>
          <p:nvPr/>
        </p:nvSpPr>
        <p:spPr>
          <a:xfrm>
            <a:off x="4716016" y="2708920"/>
            <a:ext cx="72008" cy="7200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ijagram toka: Poveznik 5"/>
          <p:cNvSpPr/>
          <p:nvPr/>
        </p:nvSpPr>
        <p:spPr>
          <a:xfrm>
            <a:off x="4716016" y="2996952"/>
            <a:ext cx="72008" cy="7200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Dijagram toka: Poveznik 6"/>
          <p:cNvSpPr/>
          <p:nvPr/>
        </p:nvSpPr>
        <p:spPr>
          <a:xfrm>
            <a:off x="4716016" y="3356992"/>
            <a:ext cx="72008" cy="7200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Dijagram toka: Poveznik 7"/>
          <p:cNvSpPr/>
          <p:nvPr/>
        </p:nvSpPr>
        <p:spPr>
          <a:xfrm>
            <a:off x="1763688" y="3717032"/>
            <a:ext cx="72008" cy="72008"/>
          </a:xfrm>
          <a:prstGeom prst="flowChartConnector">
            <a:avLst/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44" y="3808564"/>
            <a:ext cx="2873373" cy="27941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1115616" y="4149080"/>
                <a:ext cx="15841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hr-H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hr-HR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r-HR" sz="1600" b="0" dirty="0" smtClean="0"/>
              </a:p>
              <a:p>
                <a:r>
                  <a:rPr lang="hr-HR" sz="1600" dirty="0" smtClean="0"/>
                  <a:t>       </a:t>
                </a:r>
                <a14:m>
                  <m:oMath xmlns:m="http://schemas.openxmlformats.org/officeDocument/2006/math">
                    <m:r>
                      <a:rPr lang="hr-H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16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endParaRPr lang="hr-HR" sz="1600" dirty="0"/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4149080"/>
                <a:ext cx="1584176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Slika 9"/>
          <p:cNvPicPr>
            <a:picLocks noChangeAspect="1"/>
          </p:cNvPicPr>
          <p:nvPr/>
        </p:nvPicPr>
        <p:blipFill rotWithShape="1">
          <a:blip r:embed="rId5"/>
          <a:srcRect t="30203" r="2388" b="13748"/>
          <a:stretch/>
        </p:blipFill>
        <p:spPr>
          <a:xfrm>
            <a:off x="4607869" y="4072210"/>
            <a:ext cx="2772443" cy="2237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kstniOkvir 12"/>
              <p:cNvSpPr txBox="1"/>
              <p:nvPr/>
            </p:nvSpPr>
            <p:spPr>
              <a:xfrm>
                <a:off x="5994090" y="4293096"/>
                <a:ext cx="19622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r-H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hr-HR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hr-HR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r-HR" dirty="0" smtClean="0"/>
              </a:p>
              <a:p>
                <a:r>
                  <a:rPr lang="hr-HR" dirty="0"/>
                  <a:t> </a:t>
                </a:r>
                <a:r>
                  <a:rPr lang="hr-HR" dirty="0" smtClean="0"/>
                  <a:t>     </a:t>
                </a:r>
                <a14:m>
                  <m:oMath xmlns:m="http://schemas.openxmlformats.org/officeDocument/2006/math">
                    <m:r>
                      <a:rPr lang="hr-HR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hr-HR" dirty="0"/>
              </a:p>
            </p:txBody>
          </p:sp>
        </mc:Choice>
        <mc:Fallback xmlns="">
          <p:sp>
            <p:nvSpPr>
              <p:cNvPr id="13" name="TekstniOkvir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90" y="4293096"/>
                <a:ext cx="1962286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069024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Graph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Logarithmics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 err="1"/>
              <a:t>Functions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Rezervirano mjesto sadržaja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08900836"/>
                  </p:ext>
                </p:extLst>
              </p:nvPr>
            </p:nvGraphicFramePr>
            <p:xfrm>
              <a:off x="0" y="1600200"/>
              <a:ext cx="9144000" cy="35569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44000"/>
                  </a:tblGrid>
                  <a:tr h="525339">
                    <a:tc>
                      <a:txBody>
                        <a:bodyPr/>
                        <a:lstStyle/>
                        <a:p>
                          <a:r>
                            <a:rPr lang="hr-HR" sz="2400" dirty="0" err="1" smtClean="0"/>
                            <a:t>Graphs</a:t>
                          </a:r>
                          <a:r>
                            <a:rPr lang="hr-HR" sz="2400" dirty="0" smtClean="0"/>
                            <a:t>  </a:t>
                          </a:r>
                          <a:r>
                            <a:rPr lang="hr-HR" sz="2400" dirty="0" err="1" smtClean="0"/>
                            <a:t>of</a:t>
                          </a:r>
                          <a:r>
                            <a:rPr lang="hr-HR" sz="2400" dirty="0" smtClean="0"/>
                            <a:t>  </a:t>
                          </a:r>
                          <a:r>
                            <a:rPr lang="hr-HR" sz="2400" dirty="0" err="1" smtClean="0"/>
                            <a:t>Logarithmic</a:t>
                          </a:r>
                          <a:r>
                            <a:rPr lang="hr-HR" sz="2400" dirty="0" smtClean="0"/>
                            <a:t>  </a:t>
                          </a:r>
                          <a:r>
                            <a:rPr lang="hr-HR" sz="2400" dirty="0" err="1" smtClean="0"/>
                            <a:t>Functions</a:t>
                          </a:r>
                          <a:endParaRPr lang="hr-HR" sz="24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3031653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2400" dirty="0" smtClean="0"/>
                            <a:t>For </a:t>
                          </a:r>
                          <a:r>
                            <a:rPr lang="hr-HR" sz="2400" dirty="0" err="1" smtClean="0"/>
                            <a:t>all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logarithnic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functions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of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form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hr-HR" sz="2400" dirty="0" smtClean="0"/>
                            <a:t>  </a:t>
                          </a:r>
                          <a:r>
                            <a:rPr lang="hr-HR" sz="2400" dirty="0" err="1" smtClean="0"/>
                            <a:t>or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hr-HR" sz="2400" dirty="0" smtClean="0"/>
                            <a:t>,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2400" dirty="0" err="1" smtClean="0"/>
                            <a:t>where</a:t>
                          </a:r>
                          <a:r>
                            <a:rPr lang="hr-HR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r>
                            <a:rPr lang="hr-HR" sz="2400" baseline="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baseline="0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400" b="0" i="1" baseline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≠1</m:t>
                              </m:r>
                            </m:oMath>
                          </a14:m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and</a:t>
                          </a:r>
                          <a:r>
                            <a:rPr lang="hr-HR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oMath>
                          </a14:m>
                          <a:endParaRPr lang="hr-HR" sz="2400" b="0" baseline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hr-HR" sz="2400" baseline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2400" baseline="0" dirty="0" smtClean="0"/>
                            <a:t>                       1. </a:t>
                          </a:r>
                          <a:r>
                            <a:rPr lang="hr-HR" sz="2400" baseline="0" dirty="0" err="1" smtClean="0"/>
                            <a:t>The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domain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of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the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functions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is</a:t>
                          </a:r>
                          <a:r>
                            <a:rPr lang="hr-HR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hr-HR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endParaRPr lang="hr-HR" sz="2400" baseline="0" dirty="0" smtClean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2400" baseline="0" dirty="0" smtClean="0"/>
                            <a:t>                       2. </a:t>
                          </a:r>
                          <a:r>
                            <a:rPr lang="hr-HR" sz="2400" baseline="0" dirty="0" err="1" smtClean="0"/>
                            <a:t>The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range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of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the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functions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is</a:t>
                          </a:r>
                          <a:r>
                            <a:rPr lang="hr-HR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hr-HR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e>
                              </m:d>
                            </m:oMath>
                          </a14:m>
                          <a:r>
                            <a:rPr lang="hr-HR" sz="2400" baseline="0" dirty="0" smtClean="0"/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2400" baseline="0" dirty="0" smtClean="0"/>
                            <a:t>                       3. </a:t>
                          </a:r>
                          <a:r>
                            <a:rPr lang="hr-HR" sz="2400" baseline="0" dirty="0" err="1" smtClean="0"/>
                            <a:t>The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graphs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passes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throught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the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points</a:t>
                          </a:r>
                          <a:r>
                            <a:rPr lang="hr-HR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hr-HR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sz="24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hr-HR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den>
                                  </m:f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,−1</m:t>
                                  </m:r>
                                </m:e>
                              </m:d>
                            </m:oMath>
                          </a14:m>
                          <a:r>
                            <a:rPr lang="hr-HR" sz="2400" dirty="0" smtClean="0"/>
                            <a:t>,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hr-HR" sz="2400" dirty="0" smtClean="0"/>
                            <a:t>                          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1,0</m:t>
                                  </m:r>
                                </m:e>
                              </m:d>
                            </m:oMath>
                          </a14:m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and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</m:oMath>
                          </a14:m>
                          <a:r>
                            <a:rPr lang="hr-HR" sz="2400" dirty="0" smtClean="0"/>
                            <a:t>.</a:t>
                          </a:r>
                          <a:endParaRPr lang="hr-H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Rezervirano mjesto sadržaja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608900836"/>
                  </p:ext>
                </p:extLst>
              </p:nvPr>
            </p:nvGraphicFramePr>
            <p:xfrm>
              <a:off x="0" y="1600200"/>
              <a:ext cx="9144000" cy="355699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44000"/>
                  </a:tblGrid>
                  <a:tr h="525339">
                    <a:tc>
                      <a:txBody>
                        <a:bodyPr/>
                        <a:lstStyle/>
                        <a:p>
                          <a:r>
                            <a:rPr lang="hr-HR" sz="2400" dirty="0" err="1" smtClean="0"/>
                            <a:t>Graphs</a:t>
                          </a:r>
                          <a:r>
                            <a:rPr lang="hr-HR" sz="2400" dirty="0" smtClean="0"/>
                            <a:t>  </a:t>
                          </a:r>
                          <a:r>
                            <a:rPr lang="hr-HR" sz="2400" dirty="0" err="1" smtClean="0"/>
                            <a:t>of</a:t>
                          </a:r>
                          <a:r>
                            <a:rPr lang="hr-HR" sz="2400" dirty="0" smtClean="0"/>
                            <a:t>  </a:t>
                          </a:r>
                          <a:r>
                            <a:rPr lang="hr-HR" sz="2400" dirty="0" err="1" smtClean="0"/>
                            <a:t>Logarithmic</a:t>
                          </a:r>
                          <a:r>
                            <a:rPr lang="hr-HR" sz="2400" dirty="0" smtClean="0"/>
                            <a:t>  </a:t>
                          </a:r>
                          <a:r>
                            <a:rPr lang="hr-HR" sz="2400" dirty="0" err="1" smtClean="0"/>
                            <a:t>Functions</a:t>
                          </a:r>
                          <a:endParaRPr lang="hr-HR" sz="24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3031653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" t="-18675" r="-333" b="-60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kstniOkvir 4"/>
          <p:cNvSpPr txBox="1"/>
          <p:nvPr/>
        </p:nvSpPr>
        <p:spPr>
          <a:xfrm>
            <a:off x="0" y="515719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In most </a:t>
            </a:r>
            <a:r>
              <a:rPr lang="hr-HR" sz="2400" dirty="0" err="1" smtClean="0"/>
              <a:t>cases</a:t>
            </a:r>
            <a:r>
              <a:rPr lang="hr-HR" sz="2400" dirty="0" smtClean="0"/>
              <a:t>, a </a:t>
            </a:r>
            <a:r>
              <a:rPr lang="hr-HR" sz="2400" dirty="0" err="1" smtClean="0"/>
              <a:t>reasonably</a:t>
            </a:r>
            <a:r>
              <a:rPr lang="hr-HR" sz="2400" dirty="0" smtClean="0"/>
              <a:t> </a:t>
            </a:r>
            <a:r>
              <a:rPr lang="hr-HR" sz="2400" dirty="0" err="1" smtClean="0"/>
              <a:t>good</a:t>
            </a:r>
            <a:r>
              <a:rPr lang="hr-HR" sz="2400" dirty="0" smtClean="0"/>
              <a:t> </a:t>
            </a:r>
            <a:r>
              <a:rPr lang="hr-HR" sz="2400" dirty="0" err="1" smtClean="0"/>
              <a:t>logarithnic</a:t>
            </a:r>
            <a:r>
              <a:rPr lang="hr-HR" sz="2400" dirty="0" smtClean="0"/>
              <a:t> </a:t>
            </a:r>
            <a:r>
              <a:rPr lang="hr-HR" sz="2400" dirty="0" err="1" smtClean="0"/>
              <a:t>graph</a:t>
            </a:r>
            <a:r>
              <a:rPr lang="hr-HR" sz="2400" dirty="0" smtClean="0"/>
              <a:t> </a:t>
            </a:r>
            <a:r>
              <a:rPr lang="hr-HR" sz="2400" dirty="0" err="1" smtClean="0"/>
              <a:t>can</a:t>
            </a:r>
            <a:r>
              <a:rPr lang="hr-HR" sz="2400" dirty="0" smtClean="0"/>
              <a:t> </a:t>
            </a:r>
            <a:r>
              <a:rPr lang="hr-HR" sz="2400" dirty="0" err="1" smtClean="0"/>
              <a:t>be</a:t>
            </a:r>
            <a:r>
              <a:rPr lang="hr-HR" sz="2400" dirty="0" smtClean="0"/>
              <a:t> </a:t>
            </a:r>
            <a:r>
              <a:rPr lang="hr-HR" sz="2400" dirty="0" err="1" smtClean="0"/>
              <a:t>drawn</a:t>
            </a:r>
            <a:r>
              <a:rPr lang="hr-HR" sz="2400" dirty="0" smtClean="0"/>
              <a:t> </a:t>
            </a:r>
            <a:r>
              <a:rPr lang="hr-HR" sz="2400" dirty="0" err="1" smtClean="0"/>
              <a:t>from</a:t>
            </a:r>
            <a:r>
              <a:rPr lang="hr-HR" sz="2400" dirty="0" smtClean="0"/>
              <a:t> </a:t>
            </a:r>
            <a:r>
              <a:rPr lang="hr-HR" sz="2400" dirty="0" err="1" smtClean="0"/>
              <a:t>just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three</a:t>
            </a:r>
            <a:r>
              <a:rPr lang="hr-HR" sz="2400" dirty="0" smtClean="0"/>
              <a:t> </a:t>
            </a:r>
            <a:r>
              <a:rPr lang="hr-HR" sz="2400" dirty="0" err="1" smtClean="0"/>
              <a:t>points</a:t>
            </a:r>
            <a:r>
              <a:rPr lang="hr-HR" sz="2400" dirty="0" smtClean="0"/>
              <a:t> </a:t>
            </a:r>
            <a:r>
              <a:rPr lang="hr-HR" sz="2400" dirty="0" err="1" smtClean="0"/>
              <a:t>listed</a:t>
            </a:r>
            <a:r>
              <a:rPr lang="hr-HR" sz="2400" dirty="0" smtClean="0"/>
              <a:t> </a:t>
            </a:r>
            <a:r>
              <a:rPr lang="hr-HR" sz="2400" dirty="0" err="1" smtClean="0"/>
              <a:t>in</a:t>
            </a:r>
            <a:r>
              <a:rPr lang="hr-HR" sz="2400" dirty="0" smtClean="0"/>
              <a:t> </a:t>
            </a:r>
            <a:r>
              <a:rPr lang="hr-HR" sz="2400" dirty="0" err="1" smtClean="0"/>
              <a:t>item</a:t>
            </a:r>
            <a:r>
              <a:rPr lang="hr-HR" sz="2400" dirty="0" smtClean="0"/>
              <a:t> 3.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5786040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/>
              <a:t>Graph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Logarithmics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 err="1"/>
              <a:t>Functions</a:t>
            </a:r>
            <a:endParaRPr lang="hr-HR" dirty="0"/>
          </a:p>
        </p:txBody>
      </p:sp>
      <p:pic>
        <p:nvPicPr>
          <p:cNvPr id="5" name="Slika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0" t="24552" r="41455" b="7431"/>
          <a:stretch/>
        </p:blipFill>
        <p:spPr bwMode="auto">
          <a:xfrm>
            <a:off x="4572000" y="1772816"/>
            <a:ext cx="4114800" cy="43204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105826" y="21609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2400" dirty="0" err="1"/>
              <a:t>Join</a:t>
            </a:r>
            <a:r>
              <a:rPr lang="hr-HR" sz="2400" dirty="0"/>
              <a:t> 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 smtClean="0"/>
              <a:t>logarithmic</a:t>
            </a:r>
            <a:r>
              <a:rPr lang="hr-HR" sz="2400" dirty="0" smtClean="0"/>
              <a:t> </a:t>
            </a:r>
            <a:r>
              <a:rPr lang="hr-HR" sz="2400" dirty="0" err="1"/>
              <a:t>function</a:t>
            </a:r>
            <a:r>
              <a:rPr lang="hr-HR" sz="2400" dirty="0"/>
              <a:t> </a:t>
            </a:r>
            <a:r>
              <a:rPr lang="hr-HR" sz="2400" dirty="0" err="1"/>
              <a:t>with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colour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its</a:t>
            </a:r>
            <a:r>
              <a:rPr lang="hr-HR" sz="2400" dirty="0"/>
              <a:t> </a:t>
            </a:r>
            <a:r>
              <a:rPr lang="hr-HR" sz="2400" dirty="0" err="1"/>
              <a:t>graph</a:t>
            </a:r>
            <a:r>
              <a:rPr lang="hr-HR" sz="2400" dirty="0"/>
              <a:t>. </a:t>
            </a:r>
          </a:p>
        </p:txBody>
      </p:sp>
      <p:sp>
        <p:nvSpPr>
          <p:cNvPr id="8" name="Pravokutnik 7"/>
          <p:cNvSpPr/>
          <p:nvPr/>
        </p:nvSpPr>
        <p:spPr>
          <a:xfrm>
            <a:off x="105826" y="1667235"/>
            <a:ext cx="144183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105826" y="1667235"/>
            <a:ext cx="158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Example</a:t>
            </a:r>
            <a:r>
              <a:rPr lang="hr-HR" sz="2400" dirty="0" smtClean="0"/>
              <a:t> 3: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105826" y="3285871"/>
                <a:ext cx="3635896" cy="3409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r-HR" sz="2400" b="0" dirty="0" smtClean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r-HR" sz="2400" b="0" dirty="0" smtClean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r-HR" sz="2400" b="0" dirty="0" smtClean="0"/>
              </a:p>
              <a:p>
                <a:pPr marL="457200" indent="-457200">
                  <a:buAutoNum type="arabicPeriod"/>
                </a:pPr>
                <a:endParaRPr lang="hr-HR" sz="2400" dirty="0" smtClean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r-HR" sz="2400" b="0" dirty="0" smtClean="0"/>
              </a:p>
              <a:p>
                <a:pPr marL="457200" indent="-457200">
                  <a:buAutoNum type="arabicPeriod"/>
                </a:pPr>
                <a:endParaRPr lang="hr-HR" sz="2400" dirty="0" smtClean="0"/>
              </a:p>
              <a:p>
                <a:pPr marL="457200" indent="-457200">
                  <a:buAutoNum type="arabicPeriod"/>
                </a:pP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r-HR" sz="2400" dirty="0" smtClean="0"/>
              </a:p>
              <a:p>
                <a:pPr marL="457200" indent="-457200">
                  <a:buAutoNum type="arabicPeriod"/>
                </a:pPr>
                <a:endParaRPr lang="hr-HR" sz="2400" dirty="0"/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26" y="3285871"/>
                <a:ext cx="3635896" cy="3409716"/>
              </a:xfrm>
              <a:prstGeom prst="rect">
                <a:avLst/>
              </a:prstGeom>
              <a:blipFill rotWithShape="0">
                <a:blip r:embed="rId3"/>
                <a:stretch>
                  <a:fillRect l="-2513" t="-161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ijagram toka: Poveznik 10"/>
          <p:cNvSpPr/>
          <p:nvPr/>
        </p:nvSpPr>
        <p:spPr>
          <a:xfrm>
            <a:off x="3741722" y="3402997"/>
            <a:ext cx="144016" cy="144016"/>
          </a:xfrm>
          <a:prstGeom prst="flowChartConnector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Dijagram toka: Poveznik 11"/>
          <p:cNvSpPr/>
          <p:nvPr/>
        </p:nvSpPr>
        <p:spPr>
          <a:xfrm>
            <a:off x="3741722" y="3878715"/>
            <a:ext cx="144016" cy="144016"/>
          </a:xfrm>
          <a:prstGeom prst="flowChartConnector">
            <a:avLst/>
          </a:prstGeom>
          <a:solidFill>
            <a:srgbClr val="0C763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Dijagram toka: Poveznik 12"/>
          <p:cNvSpPr/>
          <p:nvPr/>
        </p:nvSpPr>
        <p:spPr>
          <a:xfrm>
            <a:off x="3741722" y="4438947"/>
            <a:ext cx="144016" cy="144016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Dijagram toka: Poveznik 13"/>
          <p:cNvSpPr/>
          <p:nvPr/>
        </p:nvSpPr>
        <p:spPr>
          <a:xfrm>
            <a:off x="3741722" y="5031646"/>
            <a:ext cx="144016" cy="144016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Dijagram toka: Poveznik 14"/>
          <p:cNvSpPr/>
          <p:nvPr/>
        </p:nvSpPr>
        <p:spPr>
          <a:xfrm>
            <a:off x="3741722" y="5627881"/>
            <a:ext cx="144016" cy="144016"/>
          </a:xfrm>
          <a:prstGeom prst="flowChartConnector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7" name="Ravni poveznik sa strelicom 16"/>
          <p:cNvCxnSpPr/>
          <p:nvPr/>
        </p:nvCxnSpPr>
        <p:spPr>
          <a:xfrm>
            <a:off x="2391826" y="3547013"/>
            <a:ext cx="1349896" cy="891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>
            <a:off x="2391826" y="3992980"/>
            <a:ext cx="1349896" cy="163490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ni poveznik sa strelicom 20"/>
          <p:cNvCxnSpPr/>
          <p:nvPr/>
        </p:nvCxnSpPr>
        <p:spPr>
          <a:xfrm flipV="1">
            <a:off x="2391826" y="3547013"/>
            <a:ext cx="1349896" cy="89193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vni poveznik sa strelicom 22"/>
          <p:cNvCxnSpPr/>
          <p:nvPr/>
        </p:nvCxnSpPr>
        <p:spPr>
          <a:xfrm flipV="1">
            <a:off x="2384884" y="4022731"/>
            <a:ext cx="1356838" cy="11020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24"/>
          <p:cNvCxnSpPr>
            <a:endCxn id="14" idx="3"/>
          </p:cNvCxnSpPr>
          <p:nvPr/>
        </p:nvCxnSpPr>
        <p:spPr>
          <a:xfrm flipV="1">
            <a:off x="2391826" y="5154571"/>
            <a:ext cx="1370987" cy="7315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ction Button: Home 12">
            <a:hlinkClick r:id="rId4" action="ppaction://hlinksldjump" highlightClick="1"/>
          </p:cNvPr>
          <p:cNvSpPr/>
          <p:nvPr/>
        </p:nvSpPr>
        <p:spPr>
          <a:xfrm>
            <a:off x="8316416" y="6205600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7645465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err="1"/>
              <a:t>Transformations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 smtClean="0"/>
              <a:t>Logarithmic</a:t>
            </a:r>
            <a:r>
              <a:rPr lang="hr-HR" dirty="0" smtClean="0"/>
              <a:t> </a:t>
            </a:r>
            <a:r>
              <a:rPr lang="hr-HR" dirty="0"/>
              <a:t/>
            </a:r>
            <a:br>
              <a:rPr lang="hr-HR" dirty="0"/>
            </a:br>
            <a:r>
              <a:rPr lang="hr-HR" dirty="0"/>
              <a:t>                   </a:t>
            </a:r>
            <a:r>
              <a:rPr lang="hr-HR" dirty="0" err="1"/>
              <a:t>Functions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43321" y="1734248"/>
            <a:ext cx="1475656" cy="3986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-30403" y="1700808"/>
            <a:ext cx="1807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 </a:t>
            </a:r>
            <a:r>
              <a:rPr lang="hr-HR" sz="2400" dirty="0"/>
              <a:t> </a:t>
            </a:r>
            <a:r>
              <a:rPr lang="hr-HR" sz="2400" dirty="0" smtClean="0"/>
              <a:t> </a:t>
            </a:r>
            <a:r>
              <a:rPr lang="hr-HR" sz="2400" dirty="0" err="1" smtClean="0"/>
              <a:t>Example</a:t>
            </a:r>
            <a:r>
              <a:rPr lang="hr-HR" sz="2400" dirty="0" smtClean="0"/>
              <a:t> 4: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776755" y="1734248"/>
            <a:ext cx="5819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Reflecting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Graphs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Logarithmic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Functions</a:t>
            </a:r>
            <a:endParaRPr lang="hr-H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/>
              <p:cNvSpPr txBox="1"/>
              <p:nvPr/>
            </p:nvSpPr>
            <p:spPr>
              <a:xfrm>
                <a:off x="143321" y="2229353"/>
                <a:ext cx="80290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Sketch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each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function</a:t>
                </a:r>
                <a:r>
                  <a:rPr lang="hr-HR" sz="2400" dirty="0" smtClean="0"/>
                  <a:t>.</a:t>
                </a:r>
              </a:p>
              <a:p>
                <a:r>
                  <a:rPr lang="hr-HR" sz="2400" dirty="0" smtClean="0"/>
                  <a:t>a)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hr-HR" sz="2400" dirty="0" smtClean="0"/>
                  <a:t>                   b)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21" y="2229353"/>
                <a:ext cx="8029079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215" t="-5882" b="-161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ravokutnik 9"/>
          <p:cNvSpPr/>
          <p:nvPr/>
        </p:nvSpPr>
        <p:spPr>
          <a:xfrm>
            <a:off x="143321" y="3127230"/>
            <a:ext cx="1260327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43321" y="3127230"/>
            <a:ext cx="1633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Solution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149181" y="3687399"/>
                <a:ext cx="4854867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:r>
                  <a:rPr lang="hr-HR" sz="2400" dirty="0" smtClean="0"/>
                  <a:t>We start </a:t>
                </a:r>
                <a:r>
                  <a:rPr lang="hr-HR" sz="2400" dirty="0" err="1" smtClean="0"/>
                  <a:t>with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                 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r-HR" sz="2400" b="0" dirty="0" smtClean="0"/>
              </a:p>
              <a:p>
                <a:r>
                  <a:rPr lang="hr-HR" sz="2400" dirty="0" err="1"/>
                  <a:t>a</a:t>
                </a:r>
                <a:r>
                  <a:rPr lang="hr-HR" sz="2400" dirty="0" err="1" smtClean="0"/>
                  <a:t>nd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reflect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x-</a:t>
                </a:r>
                <a:r>
                  <a:rPr lang="hr-HR" sz="2400" dirty="0" err="1" smtClean="0"/>
                  <a:t>axis</a:t>
                </a:r>
                <a:r>
                  <a:rPr lang="hr-HR" sz="2400" dirty="0" smtClean="0"/>
                  <a:t> to </a:t>
                </a:r>
                <a:r>
                  <a:rPr lang="hr-HR" sz="2400" dirty="0" err="1" smtClean="0"/>
                  <a:t>get</a:t>
                </a:r>
                <a:r>
                  <a:rPr lang="hr-HR" sz="2400" dirty="0" smtClean="0"/>
                  <a:t> </a:t>
                </a:r>
              </a:p>
              <a:p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hr-HR" sz="2400" dirty="0"/>
              </a:p>
              <a:p>
                <a:endParaRPr lang="hr-HR" sz="2400" dirty="0"/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1" y="3687399"/>
                <a:ext cx="4854867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2008" t="-283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Slika 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4" t="26914" r="46102" b="12961"/>
          <a:stretch/>
        </p:blipFill>
        <p:spPr bwMode="auto">
          <a:xfrm>
            <a:off x="4572000" y="3212976"/>
            <a:ext cx="3600400" cy="33123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338" y="1700808"/>
            <a:ext cx="3256018" cy="477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195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err="1"/>
              <a:t>Transformations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Logarithmic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                   </a:t>
            </a:r>
            <a:r>
              <a:rPr lang="hr-HR" dirty="0" err="1"/>
              <a:t>Functions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niOkvir 3"/>
              <p:cNvSpPr txBox="1"/>
              <p:nvPr/>
            </p:nvSpPr>
            <p:spPr>
              <a:xfrm>
                <a:off x="179512" y="1628800"/>
                <a:ext cx="86409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b) </a:t>
                </a:r>
                <a:r>
                  <a:rPr lang="hr-HR" sz="2400" dirty="0" err="1" smtClean="0"/>
                  <a:t>We</a:t>
                </a:r>
                <a:r>
                  <a:rPr lang="hr-HR" sz="2400" dirty="0" smtClean="0"/>
                  <a:t> start </a:t>
                </a:r>
                <a:r>
                  <a:rPr lang="hr-HR" sz="2400" dirty="0" err="1" smtClean="0"/>
                  <a:t>with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400" dirty="0" err="1" smtClean="0"/>
                  <a:t>and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reflect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y-</a:t>
                </a:r>
                <a:r>
                  <a:rPr lang="hr-HR" sz="2400" dirty="0" err="1" smtClean="0"/>
                  <a:t>axis</a:t>
                </a:r>
                <a:r>
                  <a:rPr lang="hr-HR" sz="2400" dirty="0" smtClean="0"/>
                  <a:t> to </a:t>
                </a:r>
                <a:r>
                  <a:rPr lang="hr-HR" sz="2400" dirty="0" err="1" smtClean="0"/>
                  <a:t>get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hr-HR" sz="2400" dirty="0" smtClean="0"/>
                  <a:t>.</a:t>
                </a:r>
                <a:endParaRPr lang="hr-HR" sz="2400" dirty="0"/>
              </a:p>
            </p:txBody>
          </p:sp>
        </mc:Choice>
        <mc:Fallback>
          <p:sp>
            <p:nvSpPr>
              <p:cNvPr id="4" name="TekstniOkvi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628800"/>
                <a:ext cx="8640960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058" t="-5839" b="-1532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1" t="27545" r="44267" b="13401"/>
          <a:stretch/>
        </p:blipFill>
        <p:spPr bwMode="auto">
          <a:xfrm>
            <a:off x="1331640" y="2670959"/>
            <a:ext cx="5688632" cy="3422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767" y="3613294"/>
            <a:ext cx="2448271" cy="26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3029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err="1"/>
              <a:t>Transformations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Logarithmic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                   </a:t>
            </a:r>
            <a:r>
              <a:rPr lang="hr-HR" dirty="0" err="1"/>
              <a:t>Functions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07504" y="1772816"/>
            <a:ext cx="1512168" cy="43204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107504" y="1700808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Example</a:t>
            </a:r>
            <a:r>
              <a:rPr lang="hr-HR" sz="2400" dirty="0" smtClean="0"/>
              <a:t> 5: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763688" y="1772816"/>
            <a:ext cx="6923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Shifting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Graphs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Logarithmic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Functions</a:t>
            </a:r>
            <a:endParaRPr lang="hr-H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/>
              <p:cNvSpPr txBox="1"/>
              <p:nvPr/>
            </p:nvSpPr>
            <p:spPr>
              <a:xfrm>
                <a:off x="107504" y="2315492"/>
                <a:ext cx="871296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Find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domain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each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functions</a:t>
                </a:r>
                <a:r>
                  <a:rPr lang="hr-HR" sz="2400" dirty="0" smtClean="0"/>
                  <a:t>, </a:t>
                </a:r>
                <a:r>
                  <a:rPr lang="hr-HR" sz="2400" dirty="0" err="1" smtClean="0"/>
                  <a:t>and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sketch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.</a:t>
                </a:r>
              </a:p>
              <a:p>
                <a:r>
                  <a:rPr lang="hr-HR" sz="2400" dirty="0" smtClean="0"/>
                  <a:t>a)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hr-HR" sz="2400" dirty="0" smtClean="0"/>
                  <a:t>                   b)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15492"/>
                <a:ext cx="8712968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120" t="-5882" b="-161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avokutnik 8"/>
          <p:cNvSpPr/>
          <p:nvPr/>
        </p:nvSpPr>
        <p:spPr>
          <a:xfrm>
            <a:off x="107504" y="3429000"/>
            <a:ext cx="1512168" cy="3896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kstniOkvir 7"/>
          <p:cNvSpPr txBox="1"/>
          <p:nvPr/>
        </p:nvSpPr>
        <p:spPr>
          <a:xfrm>
            <a:off x="107504" y="335699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Solution</a:t>
            </a:r>
            <a:endParaRPr lang="hr-H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kstniOkvir 9"/>
              <p:cNvSpPr txBox="1"/>
              <p:nvPr/>
            </p:nvSpPr>
            <p:spPr>
              <a:xfrm>
                <a:off x="107504" y="4005064"/>
                <a:ext cx="383825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:r>
                  <a:rPr lang="hr-HR" sz="2400" dirty="0" smtClean="0"/>
                  <a:t>The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hr-HR" sz="2400" dirty="0" smtClean="0"/>
                  <a:t> is obtained </a:t>
                </a:r>
                <a:r>
                  <a:rPr lang="hr-HR" sz="2400" dirty="0" err="1" smtClean="0"/>
                  <a:t>from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by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shifting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upward</a:t>
                </a:r>
                <a:r>
                  <a:rPr lang="hr-HR" sz="2400" dirty="0" smtClean="0"/>
                  <a:t> 2 </a:t>
                </a:r>
                <a:r>
                  <a:rPr lang="hr-HR" sz="2400" dirty="0" err="1" smtClean="0"/>
                  <a:t>units</a:t>
                </a:r>
                <a:r>
                  <a:rPr lang="hr-HR" sz="2400" dirty="0" smtClean="0"/>
                  <a:t>.</a:t>
                </a:r>
              </a:p>
              <a:p>
                <a:r>
                  <a:rPr lang="hr-HR" sz="2400" dirty="0" smtClean="0"/>
                  <a:t>      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domain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is</a:t>
                </a:r>
                <a:r>
                  <a:rPr lang="hr-HR" sz="2400" dirty="0" smtClean="0"/>
                  <a:t> </a:t>
                </a:r>
              </a:p>
              <a:p>
                <a:r>
                  <a:rPr lang="hr-HR" sz="2400" dirty="0" smtClean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hr-HR" sz="2400" dirty="0" smtClean="0"/>
                  <a:t>.</a:t>
                </a:r>
              </a:p>
              <a:p>
                <a:endParaRPr lang="hr-HR" sz="2400" dirty="0"/>
              </a:p>
            </p:txBody>
          </p:sp>
        </mc:Choice>
        <mc:Fallback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005064"/>
                <a:ext cx="3838254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2544" t="-205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4"/>
          <a:srcRect l="-1" r="-2613" b="8958"/>
          <a:stretch/>
        </p:blipFill>
        <p:spPr>
          <a:xfrm>
            <a:off x="4067944" y="2999882"/>
            <a:ext cx="4176464" cy="388843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4005064"/>
            <a:ext cx="4774358" cy="35300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6"/>
          <a:srcRect r="1820" b="38619"/>
          <a:stretch/>
        </p:blipFill>
        <p:spPr>
          <a:xfrm>
            <a:off x="4638416" y="3475053"/>
            <a:ext cx="3228220" cy="23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3612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err="1"/>
              <a:t>Transformations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Logarithmic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                   </a:t>
            </a:r>
            <a:r>
              <a:rPr lang="hr-HR" dirty="0" err="1"/>
              <a:t>Functions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niOkvir 3"/>
              <p:cNvSpPr txBox="1"/>
              <p:nvPr/>
            </p:nvSpPr>
            <p:spPr>
              <a:xfrm>
                <a:off x="-1678" y="1628800"/>
                <a:ext cx="885698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 b)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400" dirty="0" err="1" smtClean="0"/>
                  <a:t>is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obtained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from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by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shifting</a:t>
                </a:r>
                <a:r>
                  <a:rPr lang="hr-HR" sz="2400" dirty="0" smtClean="0"/>
                  <a:t> </a:t>
                </a:r>
                <a:r>
                  <a:rPr lang="hr-HR" sz="2400" dirty="0" smtClean="0"/>
                  <a:t>3 </a:t>
                </a:r>
                <a:r>
                  <a:rPr lang="hr-HR" sz="2400" dirty="0" err="1" smtClean="0"/>
                  <a:t>units</a:t>
                </a:r>
                <a:r>
                  <a:rPr lang="hr-HR" sz="2400" dirty="0"/>
                  <a:t> to </a:t>
                </a:r>
                <a:r>
                  <a:rPr lang="hr-HR" sz="2400" dirty="0" err="1"/>
                  <a:t>the</a:t>
                </a:r>
                <a:r>
                  <a:rPr lang="hr-HR" sz="2400" dirty="0"/>
                  <a:t> </a:t>
                </a:r>
                <a:r>
                  <a:rPr lang="hr-HR" sz="2400" dirty="0" err="1"/>
                  <a:t>right</a:t>
                </a:r>
                <a:r>
                  <a:rPr lang="hr-HR" sz="2400" dirty="0"/>
                  <a:t> .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line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is</a:t>
                </a:r>
                <a:r>
                  <a:rPr lang="hr-HR" sz="2400" dirty="0" smtClean="0"/>
                  <a:t> a </a:t>
                </a:r>
                <a:r>
                  <a:rPr lang="hr-HR" sz="2400" dirty="0" err="1" smtClean="0"/>
                  <a:t>vertical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asymptote</a:t>
                </a:r>
                <a:r>
                  <a:rPr lang="hr-HR" sz="2400" dirty="0" smtClean="0"/>
                  <a:t>.</a:t>
                </a:r>
              </a:p>
              <a:p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domain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−3)</m:t>
                    </m:r>
                  </m:oMath>
                </a14:m>
                <a:r>
                  <a:rPr lang="hr-HR" sz="2400" dirty="0"/>
                  <a:t> </a:t>
                </a:r>
                <a:r>
                  <a:rPr lang="hr-HR" sz="2400" dirty="0" smtClean="0"/>
                  <a:t>is</a:t>
                </a:r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−3&gt;0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&gt;3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3,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endParaRPr lang="hr-HR" sz="2400" dirty="0"/>
              </a:p>
            </p:txBody>
          </p:sp>
        </mc:Choice>
        <mc:Fallback>
          <p:sp>
            <p:nvSpPr>
              <p:cNvPr id="4" name="TekstniOkvi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78" y="1628800"/>
                <a:ext cx="8856984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101" t="-3101" b="-426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t="5058" r="-844" b="22106"/>
          <a:stretch/>
        </p:blipFill>
        <p:spPr>
          <a:xfrm>
            <a:off x="2267744" y="3198460"/>
            <a:ext cx="4294470" cy="325487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3242742"/>
            <a:ext cx="449692" cy="361525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/>
          <a:srcRect l="-1" r="1252" b="41819"/>
          <a:stretch/>
        </p:blipFill>
        <p:spPr>
          <a:xfrm>
            <a:off x="4283968" y="4509120"/>
            <a:ext cx="2917284" cy="2048493"/>
          </a:xfrm>
          <a:prstGeom prst="rect">
            <a:avLst/>
          </a:prstGeom>
        </p:spPr>
      </p:pic>
      <p:sp>
        <p:nvSpPr>
          <p:cNvPr id="8" name="Pravokutni oblačić 7"/>
          <p:cNvSpPr/>
          <p:nvPr/>
        </p:nvSpPr>
        <p:spPr>
          <a:xfrm>
            <a:off x="4733660" y="3429000"/>
            <a:ext cx="1828554" cy="432048"/>
          </a:xfrm>
          <a:prstGeom prst="wedgeRectCallout">
            <a:avLst>
              <a:gd name="adj1" fmla="val -62630"/>
              <a:gd name="adj2" fmla="val 116201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 smtClean="0">
                <a:solidFill>
                  <a:schemeClr val="tx1"/>
                </a:solidFill>
              </a:rPr>
              <a:t>Asymptote</a:t>
            </a:r>
            <a:r>
              <a:rPr lang="hr-HR" dirty="0" smtClean="0">
                <a:solidFill>
                  <a:schemeClr val="tx1"/>
                </a:solidFill>
              </a:rPr>
              <a:t> x=3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723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err="1"/>
              <a:t>Transformations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Logarithmic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                   </a:t>
            </a:r>
            <a:r>
              <a:rPr lang="hr-HR" dirty="0" err="1"/>
              <a:t>Functions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07504" y="1700808"/>
            <a:ext cx="1512168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107504" y="1700808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Example</a:t>
            </a:r>
            <a:r>
              <a:rPr lang="hr-HR" sz="2400" dirty="0" smtClean="0"/>
              <a:t> 6:</a:t>
            </a:r>
            <a:endParaRPr lang="hr-HR" sz="24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r="4463" b="23544"/>
          <a:stretch/>
        </p:blipFill>
        <p:spPr>
          <a:xfrm>
            <a:off x="4860032" y="3068960"/>
            <a:ext cx="3888432" cy="28083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niOkvir 5"/>
              <p:cNvSpPr txBox="1"/>
              <p:nvPr/>
            </p:nvSpPr>
            <p:spPr>
              <a:xfrm>
                <a:off x="1763688" y="1700808"/>
                <a:ext cx="698477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T</a:t>
                </a:r>
                <a:r>
                  <a:rPr lang="en-US" sz="2400" dirty="0" smtClean="0"/>
                  <a:t>he </a:t>
                </a:r>
                <a:r>
                  <a:rPr lang="en-US" sz="2400" dirty="0"/>
                  <a:t>figure shows the </a:t>
                </a:r>
                <a:r>
                  <a:rPr lang="en-US" sz="2400" dirty="0" smtClean="0"/>
                  <a:t>function</a:t>
                </a:r>
                <a:r>
                  <a:rPr lang="hr-HR" sz="2400" dirty="0" smtClean="0"/>
                  <a:t>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r-HR" sz="2400" b="0" dirty="0" smtClean="0"/>
              </a:p>
              <a:p>
                <a:r>
                  <a:rPr lang="hr-HR" sz="2400" dirty="0"/>
                  <a:t>For </a:t>
                </a:r>
                <a:r>
                  <a:rPr lang="hr-HR" sz="2400" dirty="0" err="1"/>
                  <a:t>this</a:t>
                </a:r>
                <a:r>
                  <a:rPr lang="hr-HR" sz="2400" dirty="0"/>
                  <a:t> </a:t>
                </a:r>
                <a:r>
                  <a:rPr lang="hr-HR" sz="2400" dirty="0" err="1" smtClean="0"/>
                  <a:t>function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it</a:t>
                </a:r>
                <a:r>
                  <a:rPr lang="hr-HR" sz="2400" dirty="0" smtClean="0"/>
                  <a:t> </a:t>
                </a:r>
                <a:r>
                  <a:rPr lang="hr-HR" sz="2400" dirty="0" err="1"/>
                  <a:t>is</a:t>
                </a:r>
                <a:endParaRPr lang="hr-HR" sz="2400" dirty="0"/>
              </a:p>
            </p:txBody>
          </p:sp>
        </mc:Choice>
        <mc:Fallback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700808"/>
                <a:ext cx="698477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09" t="-5882" b="-161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Elipsa 7"/>
          <p:cNvSpPr/>
          <p:nvPr/>
        </p:nvSpPr>
        <p:spPr>
          <a:xfrm>
            <a:off x="107504" y="5157192"/>
            <a:ext cx="349696" cy="4454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kstniOkvir 6"/>
              <p:cNvSpPr txBox="1"/>
              <p:nvPr/>
            </p:nvSpPr>
            <p:spPr>
              <a:xfrm>
                <a:off x="107504" y="2924944"/>
                <a:ext cx="4752528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b="0" dirty="0" smtClean="0"/>
                  <a:t>a)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&lt;1,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hr-HR" sz="2400" b="0" dirty="0" smtClean="0"/>
              </a:p>
              <a:p>
                <a:endParaRPr lang="hr-HR" sz="2400" b="0" dirty="0" smtClean="0"/>
              </a:p>
              <a:p>
                <a:r>
                  <a:rPr lang="hr-HR" sz="2400" b="0" dirty="0" smtClean="0"/>
                  <a:t>b)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&gt;1,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hr-HR" sz="2400" dirty="0" smtClean="0"/>
                  <a:t> </a:t>
                </a:r>
              </a:p>
              <a:p>
                <a:endParaRPr lang="hr-HR" sz="2400" dirty="0" smtClean="0"/>
              </a:p>
              <a:p>
                <a:r>
                  <a:rPr lang="hr-HR" sz="2400" dirty="0" smtClean="0"/>
                  <a:t>c)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&lt;0,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hr-HR" sz="2400" dirty="0" smtClean="0"/>
                  <a:t> </a:t>
                </a:r>
              </a:p>
              <a:p>
                <a:endParaRPr lang="hr-HR" sz="2400" dirty="0" smtClean="0"/>
              </a:p>
              <a:p>
                <a:r>
                  <a:rPr lang="hr-HR" sz="2400" dirty="0" smtClean="0"/>
                  <a:t>d)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&gt;1,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924944"/>
                <a:ext cx="4752528" cy="2677656"/>
              </a:xfrm>
              <a:prstGeom prst="rect">
                <a:avLst/>
              </a:prstGeom>
              <a:blipFill rotWithShape="0">
                <a:blip r:embed="rId4"/>
                <a:stretch>
                  <a:fillRect l="-2054" t="-1822" b="-4328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819115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ro-RO" dirty="0" smtClean="0"/>
              <a:t>Table of Contents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o-RO" sz="2400" dirty="0" smtClean="0">
                <a:hlinkClick r:id="rId2" action="ppaction://hlinksldjump"/>
              </a:rPr>
              <a:t>Objectives</a:t>
            </a:r>
            <a:endParaRPr lang="ro-RO" sz="2400" dirty="0" smtClean="0"/>
          </a:p>
          <a:p>
            <a:pPr marL="514350" indent="-514350">
              <a:buAutoNum type="arabicPeriod"/>
            </a:pPr>
            <a:r>
              <a:rPr lang="ro-RO" sz="2400" dirty="0" smtClean="0">
                <a:hlinkClick r:id="rId3" action="ppaction://hlinksldjump"/>
              </a:rPr>
              <a:t>Competences</a:t>
            </a:r>
            <a:endParaRPr lang="ro-RO" sz="2400" dirty="0" smtClean="0"/>
          </a:p>
          <a:p>
            <a:pPr marL="514350" indent="-514350">
              <a:buAutoNum type="arabicPeriod"/>
            </a:pPr>
            <a:r>
              <a:rPr lang="ro-RO" sz="2400" dirty="0" smtClean="0">
                <a:hlinkClick r:id="rId4" action="ppaction://hlinksldjump"/>
              </a:rPr>
              <a:t>Logaritmics Functions</a:t>
            </a:r>
            <a:endParaRPr lang="ro-RO" sz="24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sz="2400" dirty="0"/>
              <a:t> </a:t>
            </a:r>
            <a:r>
              <a:rPr lang="hr-HR" sz="2400" dirty="0" err="1" smtClean="0">
                <a:hlinkClick r:id="rId5" action="ppaction://hlinksldjump"/>
              </a:rPr>
              <a:t>Graphs</a:t>
            </a:r>
            <a:r>
              <a:rPr lang="hr-HR" sz="2400" dirty="0" smtClean="0">
                <a:hlinkClick r:id="rId5" action="ppaction://hlinksldjump"/>
              </a:rPr>
              <a:t> </a:t>
            </a:r>
            <a:r>
              <a:rPr lang="hr-HR" sz="2400" dirty="0" err="1">
                <a:hlinkClick r:id="rId5" action="ppaction://hlinksldjump"/>
              </a:rPr>
              <a:t>of</a:t>
            </a:r>
            <a:r>
              <a:rPr lang="hr-HR" sz="2400" dirty="0">
                <a:hlinkClick r:id="rId5" action="ppaction://hlinksldjump"/>
              </a:rPr>
              <a:t> </a:t>
            </a:r>
            <a:r>
              <a:rPr lang="hr-HR" sz="2400" dirty="0" err="1">
                <a:hlinkClick r:id="rId5" action="ppaction://hlinksldjump"/>
              </a:rPr>
              <a:t>the</a:t>
            </a:r>
            <a:r>
              <a:rPr lang="hr-HR" sz="2400" dirty="0">
                <a:hlinkClick r:id="rId5" action="ppaction://hlinksldjump"/>
              </a:rPr>
              <a:t> </a:t>
            </a:r>
            <a:r>
              <a:rPr lang="hr-HR" sz="2400" dirty="0" err="1">
                <a:hlinkClick r:id="rId5" action="ppaction://hlinksldjump"/>
              </a:rPr>
              <a:t>Logarithmics</a:t>
            </a:r>
            <a:r>
              <a:rPr lang="hr-HR" sz="2400" dirty="0">
                <a:hlinkClick r:id="rId5" action="ppaction://hlinksldjump"/>
              </a:rPr>
              <a:t> </a:t>
            </a:r>
            <a:r>
              <a:rPr lang="hr-HR" sz="2400" dirty="0" err="1" smtClean="0">
                <a:hlinkClick r:id="rId5" action="ppaction://hlinksldjump"/>
              </a:rPr>
              <a:t>Functions</a:t>
            </a:r>
            <a:endParaRPr lang="ro-RO" sz="24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sz="2400" dirty="0" err="1">
                <a:hlinkClick r:id="rId6" action="ppaction://hlinksldjump"/>
              </a:rPr>
              <a:t>Transformations</a:t>
            </a:r>
            <a:r>
              <a:rPr lang="hr-HR" sz="2400" dirty="0">
                <a:hlinkClick r:id="rId6" action="ppaction://hlinksldjump"/>
              </a:rPr>
              <a:t> </a:t>
            </a:r>
            <a:r>
              <a:rPr lang="hr-HR" sz="2400" dirty="0" err="1">
                <a:hlinkClick r:id="rId6" action="ppaction://hlinksldjump"/>
              </a:rPr>
              <a:t>of</a:t>
            </a:r>
            <a:r>
              <a:rPr lang="hr-HR" sz="2400" dirty="0">
                <a:hlinkClick r:id="rId6" action="ppaction://hlinksldjump"/>
              </a:rPr>
              <a:t> </a:t>
            </a:r>
            <a:r>
              <a:rPr lang="hr-HR" sz="2400" dirty="0" err="1" smtClean="0">
                <a:hlinkClick r:id="rId6" action="ppaction://hlinksldjump"/>
              </a:rPr>
              <a:t>Logarithmic</a:t>
            </a:r>
            <a:r>
              <a:rPr lang="hr-HR" sz="2400" dirty="0" smtClean="0">
                <a:hlinkClick r:id="rId6" action="ppaction://hlinksldjump"/>
              </a:rPr>
              <a:t>  </a:t>
            </a:r>
            <a:r>
              <a:rPr lang="hr-HR" sz="2400" dirty="0" err="1" smtClean="0">
                <a:hlinkClick r:id="rId6" action="ppaction://hlinksldjump"/>
              </a:rPr>
              <a:t>Functions</a:t>
            </a:r>
            <a:endParaRPr lang="hr-HR" sz="24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sz="2400" dirty="0" err="1">
                <a:hlinkClick r:id="rId7" action="ppaction://hlinksldjump"/>
              </a:rPr>
              <a:t>Common</a:t>
            </a:r>
            <a:r>
              <a:rPr lang="hr-HR" sz="2400" dirty="0">
                <a:hlinkClick r:id="rId7" action="ppaction://hlinksldjump"/>
              </a:rPr>
              <a:t> </a:t>
            </a:r>
            <a:r>
              <a:rPr lang="hr-HR" sz="2400" dirty="0" err="1" smtClean="0">
                <a:hlinkClick r:id="rId7" action="ppaction://hlinksldjump"/>
              </a:rPr>
              <a:t>Logarithms</a:t>
            </a:r>
            <a:endParaRPr lang="hr-HR" sz="24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sz="2400" dirty="0">
                <a:hlinkClick r:id="rId8" action="ppaction://hlinksldjump"/>
              </a:rPr>
              <a:t>Natural </a:t>
            </a:r>
            <a:r>
              <a:rPr lang="hr-HR" sz="2400" dirty="0" err="1" smtClean="0">
                <a:hlinkClick r:id="rId8" action="ppaction://hlinksldjump"/>
              </a:rPr>
              <a:t>Logarithms</a:t>
            </a:r>
            <a:endParaRPr lang="hr-HR" sz="24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hr-HR" sz="2400" dirty="0" err="1">
                <a:hlinkClick r:id="rId9" action="ppaction://hlinksldjump"/>
              </a:rPr>
              <a:t>Laws</a:t>
            </a:r>
            <a:r>
              <a:rPr lang="hr-HR" sz="2400" dirty="0">
                <a:hlinkClick r:id="rId9" action="ppaction://hlinksldjump"/>
              </a:rPr>
              <a:t> </a:t>
            </a:r>
            <a:r>
              <a:rPr lang="hr-HR" sz="2400" dirty="0" err="1">
                <a:hlinkClick r:id="rId9" action="ppaction://hlinksldjump"/>
              </a:rPr>
              <a:t>of</a:t>
            </a:r>
            <a:r>
              <a:rPr lang="hr-HR" sz="2400" dirty="0">
                <a:hlinkClick r:id="rId9" action="ppaction://hlinksldjump"/>
              </a:rPr>
              <a:t> </a:t>
            </a:r>
            <a:r>
              <a:rPr lang="hr-HR" sz="2400" dirty="0" err="1">
                <a:hlinkClick r:id="rId9" action="ppaction://hlinksldjump"/>
              </a:rPr>
              <a:t>Logarithms</a:t>
            </a:r>
            <a:endParaRPr lang="ro-RO" sz="24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ro-RO" sz="2400" dirty="0" smtClean="0">
                <a:hlinkClick r:id="rId10" action="ppaction://hlinksldjump"/>
              </a:rPr>
              <a:t>Bibliography/Sources</a:t>
            </a:r>
            <a:endParaRPr lang="ro-RO" sz="2400" dirty="0" smtClean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ro-RO" sz="2400" dirty="0" smtClean="0"/>
          </a:p>
          <a:p>
            <a:pPr marL="0" indent="0">
              <a:buNone/>
            </a:pP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98478937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err="1"/>
              <a:t>Transformations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Logarithmic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                   </a:t>
            </a:r>
            <a:r>
              <a:rPr lang="hr-HR" dirty="0" err="1"/>
              <a:t>Functions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07504" y="1700808"/>
            <a:ext cx="158417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107504" y="17008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Example</a:t>
            </a:r>
            <a:r>
              <a:rPr lang="hr-HR" sz="2400" dirty="0" smtClean="0"/>
              <a:t> 7:</a:t>
            </a:r>
            <a:endParaRPr lang="hr-H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Pravokutnik 5"/>
              <p:cNvSpPr/>
              <p:nvPr/>
            </p:nvSpPr>
            <p:spPr>
              <a:xfrm>
                <a:off x="1763688" y="1700808"/>
                <a:ext cx="72728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400" dirty="0" smtClean="0"/>
                  <a:t>T</a:t>
                </a:r>
                <a:r>
                  <a:rPr lang="en-US" sz="2400" dirty="0"/>
                  <a:t>he figure shows the function</a:t>
                </a:r>
                <a:r>
                  <a:rPr lang="hr-HR" sz="2400" dirty="0"/>
                  <a:t> 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r-HR" sz="2400" dirty="0"/>
              </a:p>
              <a:p>
                <a:r>
                  <a:rPr lang="hr-HR" sz="2400" dirty="0"/>
                  <a:t>For </a:t>
                </a:r>
                <a:r>
                  <a:rPr lang="hr-HR" sz="2400" dirty="0" err="1"/>
                  <a:t>this</a:t>
                </a:r>
                <a:r>
                  <a:rPr lang="hr-HR" sz="2400" dirty="0"/>
                  <a:t> </a:t>
                </a:r>
                <a:r>
                  <a:rPr lang="hr-HR" sz="2400" dirty="0" err="1"/>
                  <a:t>function</a:t>
                </a:r>
                <a:r>
                  <a:rPr lang="hr-HR" sz="2400" dirty="0"/>
                  <a:t> </a:t>
                </a:r>
                <a:r>
                  <a:rPr lang="hr-HR" sz="2400" dirty="0" err="1" smtClean="0"/>
                  <a:t>it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is</a:t>
                </a:r>
                <a:endParaRPr lang="hr-HR" sz="2400" dirty="0"/>
              </a:p>
            </p:txBody>
          </p:sp>
        </mc:Choice>
        <mc:Fallback>
          <p:sp>
            <p:nvSpPr>
              <p:cNvPr id="6" name="Pravokut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700808"/>
                <a:ext cx="7272808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1257" t="-5882" b="-161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Elipsa 8"/>
          <p:cNvSpPr/>
          <p:nvPr/>
        </p:nvSpPr>
        <p:spPr>
          <a:xfrm>
            <a:off x="179512" y="270892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ravokutnik 6"/>
              <p:cNvSpPr/>
              <p:nvPr/>
            </p:nvSpPr>
            <p:spPr>
              <a:xfrm>
                <a:off x="179512" y="2708920"/>
                <a:ext cx="4572000" cy="267765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hr-HR" sz="2400" dirty="0" smtClean="0"/>
                  <a:t>a) 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&lt;1,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r-HR" sz="2400" dirty="0"/>
              </a:p>
              <a:p>
                <a:endParaRPr lang="hr-HR" sz="2400" dirty="0"/>
              </a:p>
              <a:p>
                <a:r>
                  <a:rPr lang="hr-HR" sz="2400" dirty="0"/>
                  <a:t>b)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&gt;1,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hr-HR" sz="2400" dirty="0"/>
                  <a:t> </a:t>
                </a:r>
              </a:p>
              <a:p>
                <a:endParaRPr lang="hr-HR" sz="2400" dirty="0"/>
              </a:p>
              <a:p>
                <a:r>
                  <a:rPr lang="hr-HR" sz="2400" dirty="0"/>
                  <a:t>c)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&lt;0, 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hr-HR" sz="2400" dirty="0"/>
                  <a:t> </a:t>
                </a:r>
              </a:p>
              <a:p>
                <a:endParaRPr lang="hr-HR" sz="2400" dirty="0"/>
              </a:p>
              <a:p>
                <a:r>
                  <a:rPr lang="hr-HR" sz="2400" dirty="0"/>
                  <a:t>d)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&gt;1,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7" name="Pravokut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708920"/>
                <a:ext cx="4572000" cy="2677656"/>
              </a:xfrm>
              <a:prstGeom prst="rect">
                <a:avLst/>
              </a:prstGeom>
              <a:blipFill rotWithShape="0">
                <a:blip r:embed="rId3"/>
                <a:stretch>
                  <a:fillRect l="-2000" t="-1818" b="-40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/>
          <a:srcRect l="-1259" t="33168" r="1"/>
          <a:stretch/>
        </p:blipFill>
        <p:spPr>
          <a:xfrm>
            <a:off x="4716016" y="2636912"/>
            <a:ext cx="3528392" cy="3601478"/>
          </a:xfrm>
          <a:prstGeom prst="rect">
            <a:avLst/>
          </a:prstGeom>
        </p:spPr>
      </p:pic>
      <p:sp>
        <p:nvSpPr>
          <p:cNvPr id="10" name="Action Button: Home 12">
            <a:hlinkClick r:id="rId5" action="ppaction://hlinksldjump" highlightClick="1"/>
          </p:cNvPr>
          <p:cNvSpPr/>
          <p:nvPr/>
        </p:nvSpPr>
        <p:spPr>
          <a:xfrm>
            <a:off x="8316416" y="6205600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8777903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Common</a:t>
            </a:r>
            <a:r>
              <a:rPr lang="hr-HR" dirty="0" smtClean="0"/>
              <a:t> </a:t>
            </a:r>
            <a:r>
              <a:rPr lang="hr-HR" dirty="0" err="1" smtClean="0"/>
              <a:t>Logarithms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1930591"/>
                  </p:ext>
                </p:extLst>
              </p:nvPr>
            </p:nvGraphicFramePr>
            <p:xfrm>
              <a:off x="32762" y="1628800"/>
              <a:ext cx="9111237" cy="147103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11237"/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hr-HR" sz="2800" dirty="0" err="1" smtClean="0"/>
                            <a:t>Common</a:t>
                          </a:r>
                          <a:r>
                            <a:rPr lang="hr-HR" sz="2800" dirty="0" smtClean="0"/>
                            <a:t> </a:t>
                          </a:r>
                          <a:r>
                            <a:rPr lang="hr-HR" sz="2800" dirty="0" err="1" smtClean="0"/>
                            <a:t>Logarithms</a:t>
                          </a:r>
                          <a:endParaRPr lang="hr-HR" sz="28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The </a:t>
                          </a:r>
                          <a:r>
                            <a:rPr lang="hr-HR" sz="2400" dirty="0" err="1" smtClean="0"/>
                            <a:t>logarithm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with</a:t>
                          </a:r>
                          <a:r>
                            <a:rPr lang="hr-HR" sz="2400" dirty="0" smtClean="0"/>
                            <a:t> base 10 </a:t>
                          </a:r>
                          <a:r>
                            <a:rPr lang="hr-HR" sz="2400" dirty="0" err="1" smtClean="0"/>
                            <a:t>is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called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b="1" dirty="0" err="1" smtClean="0"/>
                            <a:t>common</a:t>
                          </a:r>
                          <a:r>
                            <a:rPr lang="hr-HR" sz="2400" b="1" dirty="0" smtClean="0"/>
                            <a:t> </a:t>
                          </a:r>
                          <a:r>
                            <a:rPr lang="hr-HR" sz="2400" b="1" dirty="0" err="1" smtClean="0"/>
                            <a:t>logarithm</a:t>
                          </a:r>
                          <a:r>
                            <a:rPr lang="hr-HR" sz="2400" b="1" dirty="0" smtClean="0"/>
                            <a:t> </a:t>
                          </a:r>
                          <a:r>
                            <a:rPr lang="hr-HR" sz="2400" b="0" dirty="0" err="1" smtClean="0"/>
                            <a:t>and</a:t>
                          </a:r>
                          <a:r>
                            <a:rPr lang="hr-HR" sz="2400" b="0" baseline="0" dirty="0" smtClean="0"/>
                            <a:t> </a:t>
                          </a:r>
                          <a:r>
                            <a:rPr lang="hr-HR" sz="2400" b="0" baseline="0" dirty="0" err="1" smtClean="0"/>
                            <a:t>is</a:t>
                          </a:r>
                          <a:r>
                            <a:rPr lang="hr-HR" sz="2400" b="0" baseline="0" dirty="0" smtClean="0"/>
                            <a:t> </a:t>
                          </a:r>
                          <a:r>
                            <a:rPr lang="hr-HR" sz="2400" b="0" baseline="0" dirty="0" err="1" smtClean="0"/>
                            <a:t>denoted</a:t>
                          </a:r>
                          <a:r>
                            <a:rPr lang="hr-HR" sz="2400" b="0" baseline="0" dirty="0" smtClean="0"/>
                            <a:t> </a:t>
                          </a:r>
                          <a:r>
                            <a:rPr lang="hr-HR" sz="2400" b="0" baseline="0" dirty="0" err="1" smtClean="0"/>
                            <a:t>by</a:t>
                          </a:r>
                          <a:r>
                            <a:rPr lang="hr-HR" sz="2400" b="0" baseline="0" dirty="0" smtClean="0"/>
                            <a:t> </a:t>
                          </a:r>
                          <a:r>
                            <a:rPr lang="hr-HR" sz="2400" b="0" baseline="0" dirty="0" err="1" smtClean="0"/>
                            <a:t>omitting</a:t>
                          </a:r>
                          <a:r>
                            <a:rPr lang="hr-HR" sz="2400" b="0" baseline="0" dirty="0" smtClean="0"/>
                            <a:t> </a:t>
                          </a:r>
                          <a:r>
                            <a:rPr lang="hr-HR" sz="2400" b="0" baseline="0" dirty="0" err="1" smtClean="0"/>
                            <a:t>the</a:t>
                          </a:r>
                          <a:r>
                            <a:rPr lang="hr-HR" sz="2400" b="0" baseline="0" dirty="0" smtClean="0"/>
                            <a:t> base:  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𝑙𝑜𝑔𝑥</m:t>
                              </m:r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sub>
                              </m:sSub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hr-HR" sz="2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1930591"/>
                  </p:ext>
                </p:extLst>
              </p:nvPr>
            </p:nvGraphicFramePr>
            <p:xfrm>
              <a:off x="32762" y="1628800"/>
              <a:ext cx="9111237" cy="147103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11237"/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hr-HR" sz="2800" dirty="0" err="1" smtClean="0"/>
                            <a:t>Common</a:t>
                          </a:r>
                          <a:r>
                            <a:rPr lang="hr-HR" sz="2800" dirty="0" smtClean="0"/>
                            <a:t> </a:t>
                          </a:r>
                          <a:r>
                            <a:rPr lang="hr-HR" sz="2800" dirty="0" err="1" smtClean="0"/>
                            <a:t>Logarithms</a:t>
                          </a:r>
                          <a:endParaRPr lang="hr-HR" sz="28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67" t="-85926" r="-334" b="-1703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/>
              <p:cNvSpPr txBox="1"/>
              <p:nvPr/>
            </p:nvSpPr>
            <p:spPr>
              <a:xfrm>
                <a:off x="0" y="3284984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From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definitions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logarithms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we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can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easily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find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that</a:t>
                </a:r>
                <a:endParaRPr lang="hr-HR" sz="2400" dirty="0" smtClean="0"/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        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10=1</m:t>
                    </m:r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dirty="0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hr-HR" sz="2400" b="0" i="1" dirty="0" smtClean="0">
                        <a:latin typeface="Cambria Math" panose="02040503050406030204" pitchFamily="18" charset="0"/>
                      </a:rPr>
                      <m:t>100=2 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and</a:t>
                </a:r>
                <a:r>
                  <a:rPr lang="hr-HR" sz="2400" dirty="0" smtClean="0"/>
                  <a:t>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0.1=−1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5" name="TekstniOkvi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284984"/>
                <a:ext cx="9144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000" t="-5882" b="-1617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ction Button: Home 12">
            <a:hlinkClick r:id="rId4" action="ppaction://hlinksldjump" highlightClick="1"/>
          </p:cNvPr>
          <p:cNvSpPr/>
          <p:nvPr/>
        </p:nvSpPr>
        <p:spPr>
          <a:xfrm>
            <a:off x="8316416" y="6205600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0416802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Natural </a:t>
            </a:r>
            <a:r>
              <a:rPr lang="hr-HR" dirty="0" err="1" smtClean="0"/>
              <a:t>Logarithms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ic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4420592"/>
                  </p:ext>
                </p:extLst>
              </p:nvPr>
            </p:nvGraphicFramePr>
            <p:xfrm>
              <a:off x="0" y="1628800"/>
              <a:ext cx="9144000" cy="256831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44000"/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hr-HR" sz="2800" dirty="0" smtClean="0"/>
                            <a:t>Natural </a:t>
                          </a:r>
                          <a:r>
                            <a:rPr lang="hr-HR" sz="2800" dirty="0" err="1" smtClean="0"/>
                            <a:t>Logarithm</a:t>
                          </a:r>
                          <a:endParaRPr lang="hr-HR" sz="28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648072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The </a:t>
                          </a:r>
                          <a:r>
                            <a:rPr lang="hr-HR" sz="2400" dirty="0" err="1" smtClean="0"/>
                            <a:t>logarithm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with</a:t>
                          </a:r>
                          <a:r>
                            <a:rPr lang="hr-HR" sz="2400" dirty="0" smtClean="0"/>
                            <a:t> base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is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called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b="1" dirty="0" err="1" smtClean="0"/>
                            <a:t>natural</a:t>
                          </a:r>
                          <a:r>
                            <a:rPr lang="hr-HR" sz="2400" b="1" dirty="0" smtClean="0"/>
                            <a:t> </a:t>
                          </a:r>
                          <a:r>
                            <a:rPr lang="hr-HR" sz="2400" b="1" dirty="0" err="1" smtClean="0"/>
                            <a:t>logarithm</a:t>
                          </a:r>
                          <a:r>
                            <a:rPr lang="hr-HR" sz="2400" b="1" dirty="0" smtClean="0"/>
                            <a:t> </a:t>
                          </a:r>
                          <a:r>
                            <a:rPr lang="hr-HR" sz="2400" b="0" dirty="0" err="1" smtClean="0"/>
                            <a:t>and</a:t>
                          </a:r>
                          <a:r>
                            <a:rPr lang="hr-HR" sz="2400" b="0" dirty="0" smtClean="0"/>
                            <a:t> </a:t>
                          </a:r>
                          <a:r>
                            <a:rPr lang="hr-HR" sz="2400" b="0" dirty="0" err="1" smtClean="0"/>
                            <a:t>is</a:t>
                          </a:r>
                          <a:r>
                            <a:rPr lang="hr-HR" sz="2400" b="0" dirty="0" smtClean="0"/>
                            <a:t> </a:t>
                          </a:r>
                          <a:r>
                            <a:rPr lang="hr-HR" sz="2400" b="0" dirty="0" err="1" smtClean="0"/>
                            <a:t>denoted</a:t>
                          </a:r>
                          <a:r>
                            <a:rPr lang="hr-HR" sz="2400" b="0" dirty="0" smtClean="0"/>
                            <a:t> </a:t>
                          </a:r>
                          <a:r>
                            <a:rPr lang="hr-HR" sz="2400" b="0" dirty="0" err="1" smtClean="0"/>
                            <a:t>by</a:t>
                          </a:r>
                          <a:r>
                            <a:rPr lang="hr-HR" sz="2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oMath>
                          </a14:m>
                          <a:r>
                            <a:rPr lang="hr-HR" sz="2400" b="0" dirty="0" smtClean="0"/>
                            <a:t>:</a:t>
                          </a:r>
                        </a:p>
                        <a:p>
                          <a:r>
                            <a:rPr lang="hr-HR" sz="2400" b="1" dirty="0" smtClean="0"/>
                            <a:t>  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𝒍𝒏𝒙</m:t>
                              </m:r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hr-HR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1" i="1" smtClean="0">
                                      <a:latin typeface="Cambria Math" panose="02040503050406030204" pitchFamily="18" charset="0"/>
                                    </a:rPr>
                                    <m:t>𝒍𝒐𝒈</m:t>
                                  </m:r>
                                </m:e>
                                <m:sub>
                                  <m:r>
                                    <a:rPr lang="hr-HR" sz="2400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sub>
                              </m:sSub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endParaRPr lang="hr-HR" sz="2400" b="1" dirty="0" smtClean="0"/>
                        </a:p>
                        <a:p>
                          <a:r>
                            <a:rPr lang="hr-HR" sz="2400" b="0" dirty="0" err="1" smtClean="0"/>
                            <a:t>The</a:t>
                          </a:r>
                          <a:r>
                            <a:rPr lang="hr-HR" sz="2400" b="0" dirty="0" smtClean="0"/>
                            <a:t> </a:t>
                          </a:r>
                          <a:r>
                            <a:rPr lang="hr-HR" sz="2400" b="0" dirty="0" err="1" smtClean="0"/>
                            <a:t>notation</a:t>
                          </a:r>
                          <a:r>
                            <a:rPr lang="hr-HR" sz="2400" b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1" i="1" smtClean="0">
                                  <a:latin typeface="Cambria Math" panose="02040503050406030204" pitchFamily="18" charset="0"/>
                                </a:rPr>
                                <m:t>𝒍𝒏</m:t>
                              </m:r>
                            </m:oMath>
                          </a14:m>
                          <a:r>
                            <a:rPr lang="hr-HR" sz="2400" b="0" dirty="0" smtClean="0"/>
                            <a:t> </a:t>
                          </a:r>
                          <a:r>
                            <a:rPr lang="hr-HR" sz="2400" b="0" dirty="0" err="1" smtClean="0"/>
                            <a:t>is</a:t>
                          </a:r>
                          <a:r>
                            <a:rPr lang="hr-HR" sz="2400" b="0" dirty="0" smtClean="0"/>
                            <a:t> </a:t>
                          </a:r>
                          <a:r>
                            <a:rPr lang="hr-HR" sz="2400" b="0" dirty="0" err="1" smtClean="0"/>
                            <a:t>an</a:t>
                          </a:r>
                          <a:r>
                            <a:rPr lang="hr-HR" sz="2400" b="0" dirty="0" smtClean="0"/>
                            <a:t> </a:t>
                          </a:r>
                          <a:r>
                            <a:rPr lang="hr-HR" sz="2400" b="0" dirty="0" err="1" smtClean="0"/>
                            <a:t>abbreviation</a:t>
                          </a:r>
                          <a:r>
                            <a:rPr lang="hr-HR" sz="2400" b="0" dirty="0" smtClean="0"/>
                            <a:t> for </a:t>
                          </a:r>
                          <a:r>
                            <a:rPr lang="hr-HR" sz="2400" b="0" dirty="0" err="1" smtClean="0"/>
                            <a:t>the</a:t>
                          </a:r>
                          <a:r>
                            <a:rPr lang="hr-HR" sz="2400" b="0" dirty="0" smtClean="0"/>
                            <a:t> Latin </a:t>
                          </a:r>
                          <a:r>
                            <a:rPr lang="hr-HR" sz="2400" b="0" dirty="0" err="1" smtClean="0"/>
                            <a:t>name</a:t>
                          </a:r>
                          <a:r>
                            <a:rPr lang="hr-HR" sz="2400" b="0" dirty="0" smtClean="0"/>
                            <a:t>  </a:t>
                          </a:r>
                          <a:r>
                            <a:rPr lang="hr-HR" sz="2400" b="0" i="1" dirty="0" err="1" smtClean="0"/>
                            <a:t>logarithmus</a:t>
                          </a:r>
                          <a:r>
                            <a:rPr lang="hr-HR" sz="2400" b="0" i="1" baseline="0" dirty="0" smtClean="0"/>
                            <a:t> </a:t>
                          </a:r>
                          <a:r>
                            <a:rPr lang="hr-HR" sz="2400" b="0" i="1" baseline="0" dirty="0" err="1" smtClean="0"/>
                            <a:t>naturalis</a:t>
                          </a:r>
                          <a:r>
                            <a:rPr lang="hr-HR" sz="2400" b="0" i="1" baseline="0" dirty="0" smtClean="0"/>
                            <a:t>.</a:t>
                          </a: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ic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64420592"/>
                  </p:ext>
                </p:extLst>
              </p:nvPr>
            </p:nvGraphicFramePr>
            <p:xfrm>
              <a:off x="0" y="1628800"/>
              <a:ext cx="9144000" cy="2568312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44000"/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lang="hr-HR" sz="2800" dirty="0" smtClean="0"/>
                            <a:t>Natural </a:t>
                          </a:r>
                          <a:r>
                            <a:rPr lang="hr-HR" sz="2800" dirty="0" err="1" smtClean="0"/>
                            <a:t>Logarithm</a:t>
                          </a:r>
                          <a:endParaRPr lang="hr-HR" sz="28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192024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" t="-36392" r="-333" b="-727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kstniOkvir 3"/>
              <p:cNvSpPr txBox="1"/>
              <p:nvPr/>
            </p:nvSpPr>
            <p:spPr>
              <a:xfrm>
                <a:off x="0" y="4293096"/>
                <a:ext cx="9144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The </a:t>
                </a:r>
                <a:r>
                  <a:rPr lang="hr-HR" sz="2400" dirty="0" err="1" smtClean="0"/>
                  <a:t>natural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logarithmic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function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𝑙𝑛𝑥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is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inverse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function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exponential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function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r-HR" sz="2400" dirty="0" smtClean="0"/>
                  <a:t>. </a:t>
                </a:r>
                <a:r>
                  <a:rPr lang="hr-HR" sz="2400" dirty="0" err="1" smtClean="0"/>
                  <a:t>By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definition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inverse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functions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we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have</a:t>
                </a:r>
                <a:endParaRPr lang="hr-HR" sz="2400" dirty="0"/>
              </a:p>
            </p:txBody>
          </p:sp>
        </mc:Choice>
        <mc:Fallback xmlns="">
          <p:sp>
            <p:nvSpPr>
              <p:cNvPr id="4" name="TekstniOkvi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293096"/>
                <a:ext cx="914400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00" t="-4061" b="-106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utnik 4"/>
              <p:cNvSpPr/>
              <p:nvPr/>
            </p:nvSpPr>
            <p:spPr>
              <a:xfrm>
                <a:off x="1979712" y="5301208"/>
                <a:ext cx="4104456" cy="864096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𝑙𝑛𝑥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hr-H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r-H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r-HR" sz="2800" dirty="0"/>
              </a:p>
            </p:txBody>
          </p:sp>
        </mc:Choice>
        <mc:Fallback xmlns="">
          <p:sp>
            <p:nvSpPr>
              <p:cNvPr id="5" name="Pravoku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301208"/>
                <a:ext cx="4104456" cy="86409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7387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Natural </a:t>
            </a:r>
            <a:r>
              <a:rPr lang="hr-HR" dirty="0" err="1"/>
              <a:t>Logarithms</a:t>
            </a:r>
            <a:endParaRPr lang="hr-H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6556238"/>
                  </p:ext>
                </p:extLst>
              </p:nvPr>
            </p:nvGraphicFramePr>
            <p:xfrm>
              <a:off x="32762" y="1628800"/>
              <a:ext cx="9111238" cy="4632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47150"/>
                    <a:gridCol w="5364088"/>
                  </a:tblGrid>
                  <a:tr h="432048">
                    <a:tc gridSpan="2">
                      <a:txBody>
                        <a:bodyPr/>
                        <a:lstStyle/>
                        <a:p>
                          <a:r>
                            <a:rPr lang="hr-HR" sz="2800" dirty="0" err="1" smtClean="0"/>
                            <a:t>Properties</a:t>
                          </a:r>
                          <a:r>
                            <a:rPr lang="hr-HR" sz="2800" baseline="0" dirty="0" smtClean="0"/>
                            <a:t> </a:t>
                          </a:r>
                          <a:r>
                            <a:rPr lang="hr-HR" sz="2800" baseline="0" dirty="0" err="1" smtClean="0"/>
                            <a:t>of</a:t>
                          </a:r>
                          <a:r>
                            <a:rPr lang="hr-HR" sz="2800" baseline="0" dirty="0" smtClean="0"/>
                            <a:t> Natural </a:t>
                          </a:r>
                          <a:r>
                            <a:rPr lang="hr-HR" sz="2800" baseline="0" dirty="0" err="1" smtClean="0"/>
                            <a:t>Logarithms</a:t>
                          </a:r>
                          <a:endParaRPr lang="hr-HR" dirty="0" smtClean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/>
                        </a:p>
                      </a:txBody>
                      <a:tcPr/>
                    </a:tc>
                  </a:tr>
                  <a:tr h="432048">
                    <a:tc>
                      <a:txBody>
                        <a:bodyPr/>
                        <a:lstStyle/>
                        <a:p>
                          <a:r>
                            <a:rPr lang="hr-HR" sz="2400" dirty="0" err="1" smtClean="0"/>
                            <a:t>Property</a:t>
                          </a:r>
                          <a:endParaRPr lang="hr-HR" sz="2400" dirty="0" smtClean="0"/>
                        </a:p>
                        <a:p>
                          <a:endParaRPr lang="hr-HR" sz="2400" dirty="0" smtClean="0"/>
                        </a:p>
                        <a:p>
                          <a:r>
                            <a:rPr lang="hr-HR" sz="2400" dirty="0" smtClean="0"/>
                            <a:t>1.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1=0</m:t>
                              </m:r>
                            </m:oMath>
                          </a14:m>
                          <a:r>
                            <a:rPr lang="hr-HR" sz="2400" dirty="0" smtClean="0"/>
                            <a:t> </a:t>
                          </a:r>
                        </a:p>
                        <a:p>
                          <a:endParaRPr lang="hr-HR" sz="2400" dirty="0" smtClean="0"/>
                        </a:p>
                        <a:p>
                          <a:r>
                            <a:rPr lang="hr-HR" sz="2400" dirty="0" smtClean="0"/>
                            <a:t>2.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𝑙𝑛𝑒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hr-HR" sz="2400" dirty="0" smtClean="0"/>
                            <a:t> </a:t>
                          </a:r>
                        </a:p>
                        <a:p>
                          <a:endParaRPr lang="hr-HR" sz="2400" dirty="0" smtClean="0"/>
                        </a:p>
                        <a:p>
                          <a:r>
                            <a:rPr lang="hr-HR" sz="2400" dirty="0" smtClean="0"/>
                            <a:t>3.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sSup>
                                <m:sSup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hr-HR" sz="2400" dirty="0" smtClean="0"/>
                        </a:p>
                        <a:p>
                          <a:endParaRPr lang="hr-HR" sz="2400" dirty="0" smtClean="0"/>
                        </a:p>
                        <a:p>
                          <a:r>
                            <a:rPr lang="hr-HR" sz="2400" dirty="0" smtClean="0"/>
                            <a:t>4.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𝑙𝑛𝑥</m:t>
                                  </m:r>
                                </m:sup>
                              </m:s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hr-HR" sz="2400" dirty="0" smtClean="0"/>
                        </a:p>
                        <a:p>
                          <a:endParaRPr lang="hr-HR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hr-HR" sz="2400" dirty="0" err="1" smtClean="0"/>
                            <a:t>Reason</a:t>
                          </a:r>
                          <a:endParaRPr lang="hr-HR" sz="2400" dirty="0" smtClean="0"/>
                        </a:p>
                        <a:p>
                          <a:endParaRPr lang="hr-HR" sz="2400" dirty="0" smtClean="0"/>
                        </a:p>
                        <a:p>
                          <a:r>
                            <a:rPr lang="hr-HR" sz="2400" dirty="0" err="1" smtClean="0"/>
                            <a:t>We</a:t>
                          </a:r>
                          <a:r>
                            <a:rPr lang="hr-HR" sz="2400" dirty="0" smtClean="0"/>
                            <a:t> must </a:t>
                          </a:r>
                          <a:r>
                            <a:rPr lang="hr-HR" sz="2400" dirty="0" err="1" smtClean="0"/>
                            <a:t>raise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hr-HR" sz="2400" dirty="0" smtClean="0"/>
                            <a:t>to </a:t>
                          </a:r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power</a:t>
                          </a:r>
                          <a:r>
                            <a:rPr lang="hr-HR" sz="2400" dirty="0" smtClean="0"/>
                            <a:t> 0 to </a:t>
                          </a:r>
                          <a:r>
                            <a:rPr lang="hr-HR" sz="2400" dirty="0" err="1" smtClean="0"/>
                            <a:t>get</a:t>
                          </a:r>
                          <a:r>
                            <a:rPr lang="hr-HR" sz="2400" dirty="0" smtClean="0"/>
                            <a:t> 1.</a:t>
                          </a:r>
                        </a:p>
                        <a:p>
                          <a:endParaRPr lang="hr-HR" sz="2400" dirty="0" smtClean="0"/>
                        </a:p>
                        <a:p>
                          <a:r>
                            <a:rPr lang="hr-HR" sz="2400" dirty="0" smtClean="0"/>
                            <a:t>We must </a:t>
                          </a:r>
                          <a:r>
                            <a:rPr lang="hr-HR" sz="2400" dirty="0" err="1" smtClean="0"/>
                            <a:t>raise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hr-HR" sz="2400" dirty="0" smtClean="0"/>
                            <a:t>to </a:t>
                          </a:r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power</a:t>
                          </a:r>
                          <a:r>
                            <a:rPr lang="hr-HR" sz="2400" dirty="0" smtClean="0"/>
                            <a:t> 1 to </a:t>
                          </a:r>
                          <a:r>
                            <a:rPr lang="hr-HR" sz="2400" dirty="0" err="1" smtClean="0"/>
                            <a:t>get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hr-HR" sz="2400" dirty="0" smtClean="0"/>
                        </a:p>
                        <a:p>
                          <a:endParaRPr lang="hr-HR" sz="2400" dirty="0" smtClean="0"/>
                        </a:p>
                        <a:p>
                          <a:r>
                            <a:rPr lang="hr-HR" sz="2400" dirty="0" smtClean="0"/>
                            <a:t>We must </a:t>
                          </a:r>
                          <a:r>
                            <a:rPr lang="hr-HR" sz="2400" dirty="0" err="1" smtClean="0"/>
                            <a:t>raise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hr-HR" sz="2400" dirty="0" smtClean="0"/>
                            <a:t>to </a:t>
                          </a:r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power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i="1" dirty="0" smtClean="0"/>
                            <a:t>x</a:t>
                          </a:r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get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hr-HR" sz="2400" dirty="0" smtClean="0"/>
                            <a:t>.</a:t>
                          </a:r>
                        </a:p>
                        <a:p>
                          <a:endParaRPr lang="hr-HR" sz="2400" dirty="0" smtClean="0"/>
                        </a:p>
                        <a:p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𝑙𝑛𝑥</m:t>
                              </m:r>
                            </m:oMath>
                          </a14:m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is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power</a:t>
                          </a:r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which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a14:m>
                          <a:r>
                            <a:rPr lang="hr-HR" sz="2400" dirty="0" smtClean="0"/>
                            <a:t> must </a:t>
                          </a:r>
                          <a:r>
                            <a:rPr lang="hr-HR" sz="2400" dirty="0" err="1" smtClean="0"/>
                            <a:t>be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raised</a:t>
                          </a:r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get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hr-HR" sz="2400" dirty="0" smtClean="0"/>
                            <a:t>.</a:t>
                          </a:r>
                        </a:p>
                        <a:p>
                          <a:endParaRPr lang="hr-H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6556238"/>
                  </p:ext>
                </p:extLst>
              </p:nvPr>
            </p:nvGraphicFramePr>
            <p:xfrm>
              <a:off x="32762" y="1628800"/>
              <a:ext cx="9111238" cy="46329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747150"/>
                    <a:gridCol w="5364088"/>
                  </a:tblGrid>
                  <a:tr h="518160">
                    <a:tc gridSpan="2">
                      <a:txBody>
                        <a:bodyPr/>
                        <a:lstStyle/>
                        <a:p>
                          <a:r>
                            <a:rPr lang="hr-HR" sz="2800" dirty="0" err="1" smtClean="0"/>
                            <a:t>Properties</a:t>
                          </a:r>
                          <a:r>
                            <a:rPr lang="hr-HR" sz="2800" baseline="0" dirty="0" smtClean="0"/>
                            <a:t> </a:t>
                          </a:r>
                          <a:r>
                            <a:rPr lang="hr-HR" sz="2800" baseline="0" dirty="0" err="1" smtClean="0"/>
                            <a:t>of</a:t>
                          </a:r>
                          <a:r>
                            <a:rPr lang="hr-HR" sz="2800" baseline="0" dirty="0" smtClean="0"/>
                            <a:t> Natural </a:t>
                          </a:r>
                          <a:r>
                            <a:rPr lang="hr-HR" sz="2800" baseline="0" dirty="0" err="1" smtClean="0"/>
                            <a:t>Logarithms</a:t>
                          </a:r>
                          <a:endParaRPr lang="hr-HR" dirty="0" smtClean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hr-HR"/>
                        </a:p>
                      </a:txBody>
                      <a:tcPr/>
                    </a:tc>
                  </a:tr>
                  <a:tr h="4114800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63" t="-13905" r="-143902" b="-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70000" t="-13905" r="-568" b="-29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002363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Natural </a:t>
            </a:r>
            <a:r>
              <a:rPr lang="hr-HR" dirty="0" err="1"/>
              <a:t>Logarithms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07504" y="1679612"/>
            <a:ext cx="165618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57718" y="1706934"/>
            <a:ext cx="170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Example</a:t>
            </a:r>
            <a:r>
              <a:rPr lang="hr-HR" sz="2400" dirty="0" smtClean="0"/>
              <a:t> 8: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763688" y="1706934"/>
            <a:ext cx="7200800" cy="47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Using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Logarithms</a:t>
            </a:r>
            <a:r>
              <a:rPr lang="hr-HR" sz="2400" b="1" dirty="0" smtClean="0">
                <a:solidFill>
                  <a:schemeClr val="accent3">
                    <a:lumMod val="50000"/>
                  </a:schemeClr>
                </a:solidFill>
              </a:rPr>
              <a:t> for Marketing </a:t>
            </a:r>
            <a:r>
              <a:rPr lang="hr-HR" sz="2400" b="1" dirty="0" err="1" smtClean="0">
                <a:solidFill>
                  <a:schemeClr val="accent3">
                    <a:lumMod val="50000"/>
                  </a:schemeClr>
                </a:solidFill>
              </a:rPr>
              <a:t>Strategies</a:t>
            </a:r>
            <a:endParaRPr lang="hr-H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niOkvir 6"/>
              <p:cNvSpPr txBox="1"/>
              <p:nvPr/>
            </p:nvSpPr>
            <p:spPr>
              <a:xfrm>
                <a:off x="57718" y="2210990"/>
                <a:ext cx="9086282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Market </a:t>
                </a:r>
                <a:r>
                  <a:rPr lang="hr-HR" sz="2400" dirty="0" err="1" smtClean="0"/>
                  <a:t>reserch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has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shown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that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sales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Music Master, a </a:t>
                </a:r>
                <a:r>
                  <a:rPr lang="hr-HR" sz="2400" dirty="0" err="1" smtClean="0"/>
                  <a:t>new</a:t>
                </a:r>
                <a:r>
                  <a:rPr lang="hr-HR" sz="2400" dirty="0" smtClean="0"/>
                  <a:t> system for </a:t>
                </a:r>
                <a:r>
                  <a:rPr lang="hr-HR" sz="2400" dirty="0" err="1" smtClean="0"/>
                  <a:t>downloading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and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playing</a:t>
                </a:r>
                <a:r>
                  <a:rPr lang="hr-HR" sz="2400" dirty="0" smtClean="0"/>
                  <a:t> music, </a:t>
                </a:r>
                <a:r>
                  <a:rPr lang="hr-HR" sz="2400" dirty="0" err="1" smtClean="0"/>
                  <a:t>can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be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approximated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by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equation</a:t>
                </a:r>
                <a:r>
                  <a:rPr lang="hr-HR" sz="2400" dirty="0" smtClean="0"/>
                  <a:t>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=2500+250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hr-HR" sz="2400" b="0" i="0" smtClean="0">
                        <a:latin typeface="Cambria Math" panose="02040503050406030204" pitchFamily="18" charset="0"/>
                      </a:rPr>
                      <m:t>ln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r-HR" sz="2400" dirty="0" smtClean="0"/>
                  <a:t>, </a:t>
                </a:r>
                <a:r>
                  <a:rPr lang="hr-HR" sz="2400" dirty="0" err="1" smtClean="0"/>
                  <a:t>where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hr-HR" sz="2400" dirty="0" smtClean="0"/>
                  <a:t>  </a:t>
                </a:r>
                <a:r>
                  <a:rPr lang="hr-HR" sz="2400" dirty="0" err="1" smtClean="0"/>
                  <a:t>is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number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sales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after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thousand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dollars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spent</a:t>
                </a:r>
                <a:r>
                  <a:rPr lang="hr-HR" sz="2400" dirty="0" smtClean="0"/>
                  <a:t> on </a:t>
                </a:r>
                <a:r>
                  <a:rPr lang="hr-HR" sz="2400" dirty="0" err="1" smtClean="0"/>
                  <a:t>advertising</a:t>
                </a:r>
                <a:r>
                  <a:rPr lang="hr-HR" sz="2400" dirty="0" smtClean="0"/>
                  <a:t>.</a:t>
                </a:r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</a:t>
                </a:r>
              </a:p>
              <a:p>
                <a:pPr marL="457200" indent="-457200">
                  <a:buAutoNum type="alphaLcParenR"/>
                </a:pPr>
                <a:r>
                  <a:rPr lang="hr-HR" sz="2400" dirty="0" err="1" smtClean="0"/>
                  <a:t>What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sales</a:t>
                </a:r>
                <a:r>
                  <a:rPr lang="hr-HR" sz="2400" dirty="0" smtClean="0"/>
                  <a:t> volumen </a:t>
                </a:r>
                <a:r>
                  <a:rPr lang="hr-HR" sz="2400" dirty="0" err="1" smtClean="0"/>
                  <a:t>is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expected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advertising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budget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is</a:t>
                </a:r>
                <a:r>
                  <a:rPr lang="hr-HR" sz="2400" dirty="0" smtClean="0"/>
                  <a:t> </a:t>
                </a:r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  40 000€?</a:t>
                </a:r>
              </a:p>
              <a:p>
                <a:pPr marL="457200" indent="-457200">
                  <a:buAutoNum type="alphaLcParenR"/>
                </a:pPr>
                <a:r>
                  <a:rPr lang="hr-HR" sz="2400" dirty="0" err="1" smtClean="0"/>
                  <a:t>If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company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needs</a:t>
                </a:r>
                <a:r>
                  <a:rPr lang="hr-HR" sz="2400" dirty="0" smtClean="0"/>
                  <a:t> to </a:t>
                </a:r>
                <a:r>
                  <a:rPr lang="hr-HR" sz="2400" dirty="0" err="1" smtClean="0"/>
                  <a:t>sell</a:t>
                </a:r>
                <a:r>
                  <a:rPr lang="hr-HR" sz="2400" dirty="0" smtClean="0"/>
                  <a:t> 3500 </a:t>
                </a:r>
                <a:r>
                  <a:rPr lang="hr-HR" sz="2400" dirty="0" err="1" smtClean="0"/>
                  <a:t>units</a:t>
                </a:r>
                <a:r>
                  <a:rPr lang="hr-HR" sz="2400" dirty="0" smtClean="0"/>
                  <a:t> to </a:t>
                </a:r>
                <a:r>
                  <a:rPr lang="hr-HR" sz="2400" dirty="0" err="1" smtClean="0"/>
                  <a:t>begin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making</a:t>
                </a:r>
                <a:r>
                  <a:rPr lang="hr-HR" sz="2400" dirty="0" smtClean="0"/>
                  <a:t> a profit, how </a:t>
                </a:r>
                <a:r>
                  <a:rPr lang="hr-HR" sz="2400" dirty="0" err="1" smtClean="0"/>
                  <a:t>much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should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be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spent</a:t>
                </a:r>
                <a:r>
                  <a:rPr lang="hr-HR" sz="2400" dirty="0" smtClean="0"/>
                  <a:t> on </a:t>
                </a:r>
                <a:r>
                  <a:rPr lang="hr-HR" sz="2400" dirty="0" err="1" smtClean="0"/>
                  <a:t>advertising</a:t>
                </a:r>
                <a:r>
                  <a:rPr lang="hr-HR" sz="2400" dirty="0" smtClean="0"/>
                  <a:t>?</a:t>
                </a:r>
                <a:endParaRPr lang="hr-HR" sz="2400" dirty="0"/>
              </a:p>
            </p:txBody>
          </p:sp>
        </mc:Choice>
        <mc:Fallback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8" y="2210990"/>
                <a:ext cx="9086282" cy="3416320"/>
              </a:xfrm>
              <a:prstGeom prst="rect">
                <a:avLst/>
              </a:prstGeom>
              <a:blipFill rotWithShape="0">
                <a:blip r:embed="rId2"/>
                <a:stretch>
                  <a:fillRect l="-1073" t="-1429" r="-1207" b="-321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74277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Natural </a:t>
            </a:r>
            <a:r>
              <a:rPr lang="hr-HR" dirty="0" err="1"/>
              <a:t>Logarithms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127012" y="1606470"/>
            <a:ext cx="1224136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52271" y="1606470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Solution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kstniOkvir 4"/>
              <p:cNvSpPr txBox="1"/>
              <p:nvPr/>
            </p:nvSpPr>
            <p:spPr>
              <a:xfrm>
                <a:off x="457201" y="1606470"/>
                <a:ext cx="843528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371600" lvl="2" indent="-457200">
                  <a:buAutoNum type="alphaLcParenR"/>
                </a:pPr>
                <a:r>
                  <a:rPr lang="hr-HR" sz="2400" dirty="0" smtClean="0"/>
                  <a:t>For </a:t>
                </a:r>
                <a:r>
                  <a:rPr lang="hr-HR" sz="2400" dirty="0" err="1" smtClean="0"/>
                  <a:t>sales</a:t>
                </a:r>
                <a:r>
                  <a:rPr lang="hr-HR" sz="2400" dirty="0" smtClean="0"/>
                  <a:t> volumen, </a:t>
                </a:r>
                <a:r>
                  <a:rPr lang="hr-HR" sz="2400" dirty="0" err="1" smtClean="0"/>
                  <a:t>we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simply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evaluate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function</a:t>
                </a:r>
                <a:r>
                  <a:rPr lang="hr-HR" sz="2400" dirty="0" smtClean="0"/>
                  <a:t> for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=40</m:t>
                    </m:r>
                  </m:oMath>
                </a14:m>
                <a:r>
                  <a:rPr lang="hr-HR" sz="2400" dirty="0" smtClean="0"/>
                  <a:t> (</a:t>
                </a:r>
                <a14:m>
                  <m:oMath xmlns:m="http://schemas.openxmlformats.org/officeDocument/2006/math">
                    <m:r>
                      <a:rPr lang="hr-HR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thousands</a:t>
                </a:r>
                <a:r>
                  <a:rPr lang="hr-HR" sz="2400" dirty="0" smtClean="0"/>
                  <a:t>):</a:t>
                </a:r>
              </a:p>
              <a:p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=2500+250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r-HR" sz="2400" dirty="0" smtClean="0"/>
                  <a:t>ln</a:t>
                </a:r>
                <a14:m>
                  <m:oMath xmlns:m="http://schemas.openxmlformats.org/officeDocument/2006/math">
                    <m:r>
                      <a:rPr lang="hr-HR" sz="2400" b="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r-HR" sz="2400" dirty="0" smtClean="0"/>
                  <a:t>            </a:t>
                </a:r>
                <a:r>
                  <a:rPr lang="hr-HR" i="1" dirty="0" smtClean="0">
                    <a:solidFill>
                      <a:srgbClr val="FF0000"/>
                    </a:solidFill>
                  </a:rPr>
                  <a:t>given </a:t>
                </a:r>
                <a:r>
                  <a:rPr lang="hr-HR" i="1" dirty="0" err="1" smtClean="0">
                    <a:solidFill>
                      <a:srgbClr val="FF0000"/>
                    </a:solidFill>
                  </a:rPr>
                  <a:t>equation</a:t>
                </a:r>
                <a:endParaRPr lang="hr-HR" i="1" dirty="0" smtClean="0">
                  <a:solidFill>
                    <a:srgbClr val="FF0000"/>
                  </a:solidFill>
                </a:endParaRPr>
              </a:p>
              <a:p>
                <a:r>
                  <a:rPr lang="hr-HR" sz="2400" i="1" dirty="0" smtClean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  <m:r>
                      <a:rPr lang="hr-HR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2500+250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nor/>
                      </m:rPr>
                      <a:rPr lang="hr-HR" sz="2400" dirty="0"/>
                      <m:t>ln</m:t>
                    </m:r>
                  </m:oMath>
                </a14:m>
                <a:r>
                  <a:rPr lang="hr-HR" sz="2400" dirty="0" smtClean="0"/>
                  <a:t>40        </a:t>
                </a:r>
                <a:r>
                  <a:rPr lang="hr-HR" i="1" dirty="0" err="1" smtClean="0">
                    <a:solidFill>
                      <a:srgbClr val="FF0000"/>
                    </a:solidFill>
                  </a:rPr>
                  <a:t>substitute</a:t>
                </a:r>
                <a:r>
                  <a:rPr lang="hr-HR" i="1" dirty="0" smtClean="0">
                    <a:solidFill>
                      <a:srgbClr val="FF0000"/>
                    </a:solidFill>
                  </a:rPr>
                  <a:t> 40 for d</a:t>
                </a:r>
              </a:p>
              <a:p>
                <a:r>
                  <a:rPr lang="hr-HR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hr-HR" sz="2400" i="1" dirty="0" smtClean="0">
                    <a:solidFill>
                      <a:srgbClr val="FF000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40</m:t>
                        </m:r>
                      </m:e>
                    </m:d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≈2500+922=3422</m:t>
                    </m:r>
                  </m:oMath>
                </a14:m>
                <a:r>
                  <a:rPr lang="hr-HR" sz="2400" dirty="0" smtClean="0"/>
                  <a:t>   </a:t>
                </a:r>
                <a14:m>
                  <m:oMath xmlns:m="http://schemas.openxmlformats.org/officeDocument/2006/math">
                    <m:r>
                      <a:rPr lang="hr-H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250</m:t>
                    </m:r>
                    <m:r>
                      <a:rPr lang="hr-H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hr-H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hr-H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40≈922</m:t>
                    </m:r>
                  </m:oMath>
                </a14:m>
                <a:endParaRPr lang="hr-HR" dirty="0">
                  <a:solidFill>
                    <a:srgbClr val="FF0000"/>
                  </a:solidFill>
                </a:endParaRPr>
              </a:p>
              <a:p>
                <a:endParaRPr lang="hr-HR" i="1" dirty="0" smtClean="0">
                  <a:solidFill>
                    <a:srgbClr val="FF0000"/>
                  </a:solidFill>
                </a:endParaRPr>
              </a:p>
              <a:p>
                <a:endParaRPr lang="hr-HR" sz="2400" dirty="0"/>
              </a:p>
            </p:txBody>
          </p:sp>
        </mc:Choice>
        <mc:Fallback xmlns="">
          <p:sp>
            <p:nvSpPr>
              <p:cNvPr id="5" name="TekstniOkvi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1606470"/>
                <a:ext cx="8435280" cy="2585323"/>
              </a:xfrm>
              <a:prstGeom prst="rect">
                <a:avLst/>
              </a:prstGeom>
              <a:blipFill rotWithShape="0">
                <a:blip r:embed="rId2"/>
                <a:stretch>
                  <a:fillRect t="-2358" r="-14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kstniOkvir 5"/>
              <p:cNvSpPr txBox="1"/>
              <p:nvPr/>
            </p:nvSpPr>
            <p:spPr>
              <a:xfrm>
                <a:off x="124692" y="3441680"/>
                <a:ext cx="855978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b) To </a:t>
                </a:r>
                <a:r>
                  <a:rPr lang="hr-HR" sz="2400" dirty="0" err="1" smtClean="0"/>
                  <a:t>find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advertising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budget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needed</a:t>
                </a:r>
                <a:r>
                  <a:rPr lang="hr-HR" sz="2400" dirty="0" smtClean="0"/>
                  <a:t>, </a:t>
                </a:r>
                <a:r>
                  <a:rPr lang="hr-HR" sz="2400" dirty="0" err="1" smtClean="0"/>
                  <a:t>we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substitute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number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sales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and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solve</a:t>
                </a:r>
                <a:r>
                  <a:rPr lang="hr-HR" sz="2400" dirty="0" smtClean="0"/>
                  <a:t> for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hr-HR" sz="2400" b="0" dirty="0" smtClean="0"/>
              </a:p>
              <a:p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𝑆</m:t>
                    </m:r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hr-HR" sz="2400" i="1">
                        <a:latin typeface="Cambria Math" panose="02040503050406030204" pitchFamily="18" charset="0"/>
                      </a:rPr>
                      <m:t>=2500+250</m:t>
                    </m:r>
                    <m:r>
                      <a:rPr lang="hr-H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r-HR" sz="2400" dirty="0"/>
                  <a:t>ln</a:t>
                </a:r>
                <a14:m>
                  <m:oMath xmlns:m="http://schemas.openxmlformats.org/officeDocument/2006/math">
                    <m:r>
                      <a:rPr lang="hr-HR" sz="24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r-HR" sz="2400" dirty="0"/>
                  <a:t>            </a:t>
                </a:r>
                <a:r>
                  <a:rPr lang="hr-HR" i="1" dirty="0" err="1">
                    <a:solidFill>
                      <a:srgbClr val="FF0000"/>
                    </a:solidFill>
                  </a:rPr>
                  <a:t>given</a:t>
                </a:r>
                <a:r>
                  <a:rPr lang="hr-HR" i="1" dirty="0">
                    <a:solidFill>
                      <a:srgbClr val="FF0000"/>
                    </a:solidFill>
                  </a:rPr>
                  <a:t> </a:t>
                </a:r>
                <a:r>
                  <a:rPr lang="hr-HR" i="1" dirty="0" err="1" smtClean="0">
                    <a:solidFill>
                      <a:srgbClr val="FF0000"/>
                    </a:solidFill>
                  </a:rPr>
                  <a:t>equation</a:t>
                </a:r>
                <a:endParaRPr lang="hr-HR" i="1" dirty="0" smtClean="0">
                  <a:solidFill>
                    <a:srgbClr val="FF0000"/>
                  </a:solidFill>
                </a:endParaRPr>
              </a:p>
              <a:p>
                <a:r>
                  <a:rPr lang="hr-HR" sz="2400" dirty="0" smtClean="0"/>
                  <a:t>         </a:t>
                </a:r>
                <a14:m>
                  <m:oMath xmlns:m="http://schemas.openxmlformats.org/officeDocument/2006/math"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3500=2500+250</m:t>
                    </m:r>
                  </m:oMath>
                </a14:m>
                <a:r>
                  <a:rPr lang="hr-H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r-H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hr-HR" sz="2400" dirty="0"/>
                  <a:t>ln</a:t>
                </a:r>
                <a14:m>
                  <m:oMath xmlns:m="http://schemas.openxmlformats.org/officeDocument/2006/math">
                    <m:r>
                      <a:rPr lang="hr-HR" sz="24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hr-HR" sz="2400" dirty="0"/>
                  <a:t> </a:t>
                </a:r>
                <a:r>
                  <a:rPr lang="hr-HR" sz="2400" dirty="0" smtClean="0"/>
                  <a:t>           </a:t>
                </a:r>
                <a:r>
                  <a:rPr lang="hr-HR" i="1" dirty="0" err="1" smtClean="0">
                    <a:solidFill>
                      <a:srgbClr val="FF0000"/>
                    </a:solidFill>
                  </a:rPr>
                  <a:t>substitute</a:t>
                </a:r>
                <a:r>
                  <a:rPr lang="hr-HR" i="1" dirty="0" smtClean="0">
                    <a:solidFill>
                      <a:srgbClr val="FF0000"/>
                    </a:solidFill>
                  </a:rPr>
                  <a:t> 3500 for S(d)</a:t>
                </a:r>
              </a:p>
              <a:p>
                <a:r>
                  <a:rPr lang="hr-HR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hr-HR" sz="2400" i="1" dirty="0" smtClean="0">
                    <a:solidFill>
                      <a:srgbClr val="FF0000"/>
                    </a:solidFill>
                  </a:rPr>
                  <a:t>                      </a:t>
                </a:r>
                <a:r>
                  <a:rPr lang="hr-HR" sz="2400" dirty="0" err="1" smtClean="0"/>
                  <a:t>ln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hr-HR" sz="2400" i="1" dirty="0" smtClean="0">
                    <a:solidFill>
                      <a:srgbClr val="FF0000"/>
                    </a:solidFill>
                  </a:rPr>
                  <a:t>                                           </a:t>
                </a:r>
                <a:r>
                  <a:rPr lang="hr-HR" i="1" dirty="0" err="1" smtClean="0">
                    <a:solidFill>
                      <a:srgbClr val="FF0000"/>
                    </a:solidFill>
                  </a:rPr>
                  <a:t>logaritmics</a:t>
                </a:r>
                <a:r>
                  <a:rPr lang="hr-HR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hr-HR" i="1" dirty="0" err="1" smtClean="0">
                    <a:solidFill>
                      <a:srgbClr val="FF0000"/>
                    </a:solidFill>
                  </a:rPr>
                  <a:t>form</a:t>
                </a:r>
                <a:endParaRPr lang="hr-HR" i="1" dirty="0" smtClean="0">
                  <a:solidFill>
                    <a:srgbClr val="FF0000"/>
                  </a:solidFill>
                </a:endParaRPr>
              </a:p>
              <a:p>
                <a:r>
                  <a:rPr lang="hr-HR" i="1" dirty="0">
                    <a:solidFill>
                      <a:srgbClr val="FF0000"/>
                    </a:solidFill>
                  </a:rPr>
                  <a:t> </a:t>
                </a:r>
                <a:r>
                  <a:rPr lang="hr-HR" i="1" dirty="0" smtClean="0">
                    <a:solidFill>
                      <a:srgbClr val="FF0000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400" dirty="0" smtClean="0">
                    <a:solidFill>
                      <a:srgbClr val="FF0000"/>
                    </a:solidFill>
                  </a:rPr>
                  <a:t>                                           </a:t>
                </a:r>
                <a:r>
                  <a:rPr lang="hr-HR" i="1" dirty="0" err="1" smtClean="0">
                    <a:solidFill>
                      <a:srgbClr val="FF0000"/>
                    </a:solidFill>
                  </a:rPr>
                  <a:t>exponential</a:t>
                </a:r>
                <a:r>
                  <a:rPr lang="hr-HR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hr-HR" i="1" dirty="0" err="1" smtClean="0">
                    <a:solidFill>
                      <a:srgbClr val="FF0000"/>
                    </a:solidFill>
                  </a:rPr>
                  <a:t>form</a:t>
                </a:r>
                <a:endParaRPr lang="hr-HR" i="1" dirty="0" smtClean="0">
                  <a:solidFill>
                    <a:srgbClr val="FF0000"/>
                  </a:solidFill>
                </a:endParaRPr>
              </a:p>
              <a:p>
                <a:r>
                  <a:rPr lang="hr-HR" i="1" dirty="0">
                    <a:solidFill>
                      <a:srgbClr val="FF0000"/>
                    </a:solidFill>
                  </a:rPr>
                  <a:t> </a:t>
                </a:r>
                <a:r>
                  <a:rPr lang="hr-HR" i="1" dirty="0" smtClean="0">
                    <a:solidFill>
                      <a:srgbClr val="FF0000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≈54.598</m:t>
                    </m:r>
                  </m:oMath>
                </a14:m>
                <a:endParaRPr lang="hr-HR" sz="2400" dirty="0" smtClean="0">
                  <a:solidFill>
                    <a:schemeClr val="tx1"/>
                  </a:solidFill>
                </a:endParaRPr>
              </a:p>
              <a:p>
                <a:r>
                  <a:rPr lang="hr-HR" sz="2400" i="1" dirty="0">
                    <a:solidFill>
                      <a:srgbClr val="FF0000"/>
                    </a:solidFill>
                  </a:rPr>
                  <a:t> </a:t>
                </a:r>
                <a:r>
                  <a:rPr lang="hr-HR" sz="2400" i="1" dirty="0" smtClean="0">
                    <a:solidFill>
                      <a:srgbClr val="FF0000"/>
                    </a:solidFill>
                  </a:rPr>
                  <a:t>                       </a:t>
                </a:r>
                <a:r>
                  <a:rPr lang="hr-HR" sz="2400" dirty="0" err="1" smtClean="0"/>
                  <a:t>About</a:t>
                </a:r>
                <a:r>
                  <a:rPr lang="hr-HR" sz="2400" dirty="0" smtClean="0"/>
                  <a:t> 54 600€ </a:t>
                </a:r>
                <a:r>
                  <a:rPr lang="hr-HR" sz="2400" dirty="0" err="1" smtClean="0"/>
                  <a:t>should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be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spent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order</a:t>
                </a:r>
                <a:r>
                  <a:rPr lang="hr-HR" sz="2400" dirty="0" smtClean="0"/>
                  <a:t> to </a:t>
                </a:r>
                <a:r>
                  <a:rPr lang="hr-HR" sz="2400" dirty="0" err="1" smtClean="0"/>
                  <a:t>sell</a:t>
                </a:r>
                <a:r>
                  <a:rPr lang="hr-HR" sz="2400" dirty="0" smtClean="0"/>
                  <a:t> </a:t>
                </a:r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                   </a:t>
                </a:r>
                <a:r>
                  <a:rPr lang="hr-HR" sz="2400" dirty="0" smtClean="0"/>
                  <a:t>3500 </a:t>
                </a:r>
                <a:r>
                  <a:rPr lang="hr-HR" sz="2400" dirty="0" err="1" smtClean="0"/>
                  <a:t>units</a:t>
                </a:r>
                <a:endParaRPr lang="hr-HR" sz="2400" dirty="0"/>
              </a:p>
            </p:txBody>
          </p:sp>
        </mc:Choice>
        <mc:Fallback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2" y="3441680"/>
                <a:ext cx="8559788" cy="3416320"/>
              </a:xfrm>
              <a:prstGeom prst="rect">
                <a:avLst/>
              </a:prstGeom>
              <a:blipFill rotWithShape="0">
                <a:blip r:embed="rId3"/>
                <a:stretch>
                  <a:fillRect l="-1068" t="-1429" r="-925" b="-321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50406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Natural </a:t>
            </a:r>
            <a:r>
              <a:rPr lang="hr-HR" dirty="0" err="1" smtClean="0"/>
              <a:t>Logarithms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107504" y="1700808"/>
            <a:ext cx="1656184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107504" y="162880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Example</a:t>
            </a:r>
            <a:r>
              <a:rPr lang="hr-HR" sz="2400" dirty="0" smtClean="0"/>
              <a:t> </a:t>
            </a:r>
            <a:r>
              <a:rPr lang="hr-HR" sz="2400" dirty="0"/>
              <a:t>9</a:t>
            </a:r>
            <a:r>
              <a:rPr lang="hr-HR" sz="2400" dirty="0" smtClean="0"/>
              <a:t>:</a:t>
            </a:r>
            <a:endParaRPr lang="hr-HR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niOkvir 6"/>
              <p:cNvSpPr txBox="1"/>
              <p:nvPr/>
            </p:nvSpPr>
            <p:spPr>
              <a:xfrm>
                <a:off x="107504" y="1700808"/>
                <a:ext cx="9144000" cy="3711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                                   </a:t>
                </a:r>
                <a:r>
                  <a:rPr lang="hr-HR" sz="2400" dirty="0" err="1" smtClean="0"/>
                  <a:t>Sociologists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studing</a:t>
                </a:r>
                <a:r>
                  <a:rPr lang="hr-HR" sz="2400" dirty="0" smtClean="0"/>
                  <a:t> a </a:t>
                </a:r>
                <a:r>
                  <a:rPr lang="hr-HR" sz="2400" dirty="0" err="1" smtClean="0"/>
                  <a:t>group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people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determine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that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fraction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people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group</a:t>
                </a:r>
                <a:r>
                  <a:rPr lang="hr-HR" sz="2400" dirty="0" smtClean="0"/>
                  <a:t> </a:t>
                </a:r>
                <a:r>
                  <a:rPr lang="hr-HR" sz="2400" b="1" i="1" dirty="0" smtClean="0"/>
                  <a:t>p </a:t>
                </a:r>
                <a:r>
                  <a:rPr lang="hr-HR" sz="2400" dirty="0" err="1" smtClean="0"/>
                  <a:t>who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have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heard</a:t>
                </a:r>
                <a:r>
                  <a:rPr lang="hr-HR" sz="2400" dirty="0" smtClean="0"/>
                  <a:t> </a:t>
                </a:r>
                <a:r>
                  <a:rPr lang="hr-HR" sz="2400" dirty="0" smtClean="0"/>
                  <a:t>a </a:t>
                </a:r>
                <a:r>
                  <a:rPr lang="hr-HR" sz="2400" dirty="0" err="1" smtClean="0"/>
                  <a:t>rumor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after</a:t>
                </a:r>
                <a:r>
                  <a:rPr lang="hr-HR" sz="2400" dirty="0" smtClean="0"/>
                  <a:t> </a:t>
                </a:r>
                <a:r>
                  <a:rPr lang="hr-HR" sz="2400" b="1" i="1" dirty="0" smtClean="0"/>
                  <a:t>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days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can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be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represented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by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equation</a:t>
                </a:r>
                <a:r>
                  <a:rPr lang="hr-HR" sz="2400" dirty="0" smtClean="0"/>
                  <a:t>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𝑘𝑡</m:t>
                            </m:r>
                          </m:sup>
                        </m:sSup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</a:rPr>
                                  <m:t>𝑘𝑡</m:t>
                                </m:r>
                              </m:sup>
                            </m:sSup>
                          </m:e>
                        </m:d>
                      </m:den>
                    </m:f>
                  </m:oMath>
                </a14:m>
                <a:r>
                  <a:rPr lang="hr-HR" b="1" i="1" dirty="0" smtClean="0"/>
                  <a:t> , </a:t>
                </a:r>
                <a:r>
                  <a:rPr lang="hr-HR" sz="2400" dirty="0" err="1" smtClean="0"/>
                  <a:t>where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400" dirty="0" err="1" smtClean="0"/>
                  <a:t>is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fraction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people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who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have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rumor</a:t>
                </a:r>
                <a:r>
                  <a:rPr lang="hr-HR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sz="2400" dirty="0" smtClean="0"/>
                  <a:t>, </a:t>
                </a:r>
                <a:r>
                  <a:rPr lang="hr-HR" sz="2400" dirty="0" err="1" smtClean="0"/>
                  <a:t>and</a:t>
                </a:r>
                <a:r>
                  <a:rPr lang="hr-HR" sz="2400" dirty="0" smtClean="0"/>
                  <a:t>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is</a:t>
                </a:r>
                <a:r>
                  <a:rPr lang="hr-HR" sz="2400" dirty="0" smtClean="0"/>
                  <a:t> a </a:t>
                </a:r>
                <a:r>
                  <a:rPr lang="hr-HR" sz="2400" dirty="0" err="1" smtClean="0"/>
                  <a:t>constant</a:t>
                </a:r>
                <a:r>
                  <a:rPr lang="hr-HR" sz="2400" dirty="0" smtClean="0"/>
                  <a:t>. </a:t>
                </a:r>
              </a:p>
              <a:p>
                <a:r>
                  <a:rPr lang="hr-HR" sz="2400" dirty="0" smtClean="0"/>
                  <a:t>In a </a:t>
                </a:r>
                <a:r>
                  <a:rPr lang="hr-HR" sz="2400" dirty="0" err="1" smtClean="0"/>
                  <a:t>particular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study</a:t>
                </a:r>
                <a:r>
                  <a:rPr lang="hr-HR" sz="2400" dirty="0" smtClean="0"/>
                  <a:t>, </a:t>
                </a:r>
                <a:r>
                  <a:rPr lang="hr-HR" sz="2400" dirty="0" err="1" smtClean="0"/>
                  <a:t>sociologists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determine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that</a:t>
                </a:r>
                <a:r>
                  <a:rPr lang="hr-HR" sz="2400" dirty="0" smtClean="0"/>
                  <a:t> at time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hr-HR" sz="2400" dirty="0" smtClean="0"/>
                  <a:t>,</a:t>
                </a:r>
              </a:p>
              <a:p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5%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people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in</a:t>
                </a:r>
                <a:r>
                  <a:rPr lang="hr-HR" sz="2400" dirty="0" smtClean="0"/>
                  <a:t> a </a:t>
                </a:r>
                <a:r>
                  <a:rPr lang="hr-HR" sz="2400" dirty="0" err="1" smtClean="0"/>
                  <a:t>group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have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heard</a:t>
                </a:r>
                <a:r>
                  <a:rPr lang="hr-HR" sz="2400" dirty="0" smtClean="0"/>
                  <a:t> a </a:t>
                </a:r>
                <a:r>
                  <a:rPr lang="hr-HR" sz="2400" dirty="0" err="1" smtClean="0"/>
                  <a:t>certain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rumor</a:t>
                </a:r>
                <a:r>
                  <a:rPr lang="hr-HR" sz="2400" dirty="0" smtClean="0"/>
                  <a:t>. </a:t>
                </a:r>
                <a:r>
                  <a:rPr lang="hr-HR" sz="2400" dirty="0" err="1" smtClean="0"/>
                  <a:t>After</a:t>
                </a:r>
                <a:r>
                  <a:rPr lang="hr-HR" sz="2400" dirty="0" smtClean="0"/>
                  <a:t> 2 </a:t>
                </a:r>
                <a:r>
                  <a:rPr lang="hr-HR" sz="2400" dirty="0" err="1" smtClean="0"/>
                  <a:t>days</a:t>
                </a:r>
                <a:r>
                  <a:rPr lang="hr-HR" sz="2400" dirty="0" smtClean="0"/>
                  <a:t>,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25%</m:t>
                    </m:r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people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group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have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heard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rumor</a:t>
                </a:r>
                <a:r>
                  <a:rPr lang="hr-HR" sz="2400" dirty="0" smtClean="0"/>
                  <a:t>. </a:t>
                </a:r>
              </a:p>
              <a:p>
                <a:r>
                  <a:rPr lang="hr-HR" sz="2400" dirty="0" smtClean="0"/>
                  <a:t>How </a:t>
                </a:r>
                <a:r>
                  <a:rPr lang="hr-HR" sz="2400" dirty="0" err="1" smtClean="0"/>
                  <a:t>long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will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it</a:t>
                </a:r>
                <a:r>
                  <a:rPr lang="hr-HR" sz="2400" dirty="0" smtClean="0"/>
                  <a:t> take for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80% </m:t>
                    </m:r>
                  </m:oMath>
                </a14:m>
                <a:r>
                  <a:rPr lang="hr-HR" sz="2400" dirty="0" smtClean="0"/>
                  <a:t>to </a:t>
                </a:r>
                <a:r>
                  <a:rPr lang="hr-HR" sz="2400" dirty="0" err="1" smtClean="0"/>
                  <a:t>hear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rumor</a:t>
                </a:r>
                <a:r>
                  <a:rPr lang="hr-HR" sz="2400" dirty="0" smtClean="0"/>
                  <a:t>? </a:t>
                </a:r>
                <a:endParaRPr lang="hr-HR" sz="2400" dirty="0"/>
              </a:p>
            </p:txBody>
          </p:sp>
        </mc:Choice>
        <mc:Fallback>
          <p:sp>
            <p:nvSpPr>
              <p:cNvPr id="7" name="TekstniOkvir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700808"/>
                <a:ext cx="9144000" cy="3711081"/>
              </a:xfrm>
              <a:prstGeom prst="rect">
                <a:avLst/>
              </a:prstGeom>
              <a:blipFill rotWithShape="0">
                <a:blip r:embed="rId2"/>
                <a:stretch>
                  <a:fillRect l="-1067" t="-1314" r="-600" b="-2791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ction Button: Home 12">
            <a:hlinkClick r:id="rId3" action="ppaction://hlinksldjump" highlightClick="1"/>
          </p:cNvPr>
          <p:cNvSpPr/>
          <p:nvPr/>
        </p:nvSpPr>
        <p:spPr>
          <a:xfrm>
            <a:off x="8316416" y="6205600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" name="Pravokutnik 3"/>
          <p:cNvSpPr/>
          <p:nvPr/>
        </p:nvSpPr>
        <p:spPr>
          <a:xfrm>
            <a:off x="107504" y="5411889"/>
            <a:ext cx="1224136" cy="4653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107504" y="5411889"/>
            <a:ext cx="1656184" cy="465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Solution</a:t>
            </a:r>
            <a:r>
              <a:rPr lang="hr-HR" sz="2400" dirty="0" smtClean="0"/>
              <a:t>: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1439144" y="5491152"/>
                <a:ext cx="49330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=0.9229,  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=4.6925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144" y="5491152"/>
                <a:ext cx="493305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374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Laws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Logarithms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0741449"/>
                  </p:ext>
                </p:extLst>
              </p:nvPr>
            </p:nvGraphicFramePr>
            <p:xfrm>
              <a:off x="0" y="1556792"/>
              <a:ext cx="9144000" cy="545280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44000"/>
                  </a:tblGrid>
                  <a:tr h="576064">
                    <a:tc>
                      <a:txBody>
                        <a:bodyPr/>
                        <a:lstStyle/>
                        <a:p>
                          <a:r>
                            <a:rPr lang="hr-HR" sz="2800" dirty="0" err="1" smtClean="0"/>
                            <a:t>Laws</a:t>
                          </a:r>
                          <a:r>
                            <a:rPr lang="hr-HR" sz="2800" dirty="0" smtClean="0"/>
                            <a:t> </a:t>
                          </a:r>
                          <a:r>
                            <a:rPr lang="hr-HR" sz="2800" dirty="0" err="1" smtClean="0"/>
                            <a:t>of</a:t>
                          </a:r>
                          <a:r>
                            <a:rPr lang="hr-HR" sz="2800" dirty="0" smtClean="0"/>
                            <a:t> </a:t>
                          </a:r>
                          <a:r>
                            <a:rPr lang="hr-HR" sz="2800" dirty="0" err="1" smtClean="0"/>
                            <a:t>Logarithms</a:t>
                          </a:r>
                          <a:endParaRPr lang="hr-HR" sz="28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864096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Let 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be</a:t>
                          </a:r>
                          <a:r>
                            <a:rPr lang="hr-HR" sz="2400" dirty="0" smtClean="0"/>
                            <a:t> a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positive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number</a:t>
                          </a:r>
                          <a:r>
                            <a:rPr lang="hr-HR" sz="2400" baseline="0" dirty="0" smtClean="0"/>
                            <a:t>, </a:t>
                          </a:r>
                          <a:r>
                            <a:rPr lang="hr-HR" sz="2400" baseline="0" dirty="0" err="1" smtClean="0"/>
                            <a:t>with</a:t>
                          </a:r>
                          <a:r>
                            <a:rPr lang="hr-HR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≠1. </m:t>
                              </m:r>
                            </m:oMath>
                          </a14:m>
                          <a:r>
                            <a:rPr lang="hr-HR" sz="2400" baseline="0" dirty="0" smtClean="0"/>
                            <a:t>Let A, B, </a:t>
                          </a:r>
                          <a:r>
                            <a:rPr lang="hr-HR" sz="2400" baseline="0" dirty="0" err="1" smtClean="0"/>
                            <a:t>and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smtClean="0"/>
                            <a:t>C </a:t>
                          </a:r>
                          <a:r>
                            <a:rPr lang="hr-HR" sz="2400" baseline="0" dirty="0" err="1" smtClean="0"/>
                            <a:t>be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any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real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numbers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2400" baseline="0" dirty="0" err="1" smtClean="0"/>
                            <a:t>with</a:t>
                          </a:r>
                          <a:r>
                            <a:rPr lang="hr-HR" sz="2400" baseline="0" dirty="0" smtClean="0"/>
                            <a:t> A &gt; 0 </a:t>
                          </a:r>
                          <a:r>
                            <a:rPr lang="hr-HR" sz="2400" baseline="0" dirty="0" err="1" smtClean="0"/>
                            <a:t>and</a:t>
                          </a:r>
                          <a:r>
                            <a:rPr lang="hr-HR" sz="2400" baseline="0" dirty="0" smtClean="0"/>
                            <a:t> B &gt; 0.</a:t>
                          </a:r>
                        </a:p>
                        <a:p>
                          <a:r>
                            <a:rPr lang="hr-HR" sz="2400" baseline="0" dirty="0" err="1" smtClean="0"/>
                            <a:t>Law</a:t>
                          </a:r>
                          <a:r>
                            <a:rPr lang="hr-HR" sz="2400" baseline="0" dirty="0" smtClean="0"/>
                            <a:t>                                                                     </a:t>
                          </a:r>
                          <a:r>
                            <a:rPr lang="hr-HR" sz="2400" baseline="0" dirty="0" err="1" smtClean="0"/>
                            <a:t>Description</a:t>
                          </a:r>
                          <a:endParaRPr lang="hr-HR" sz="2400" baseline="0" dirty="0" smtClean="0"/>
                        </a:p>
                        <a:p>
                          <a:pPr marL="0" indent="0">
                            <a:buNone/>
                          </a:pPr>
                          <a:r>
                            <a:rPr lang="hr-HR" sz="2400" baseline="0" dirty="0" smtClean="0"/>
                            <a:t>1.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𝐴𝐵</m:t>
                                  </m:r>
                                </m:e>
                              </m:d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hr-HR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hr-HR" sz="2400" dirty="0" smtClean="0"/>
                            <a:t>          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The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logarithm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of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a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product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of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number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is</a:t>
                          </a:r>
                          <a:endParaRPr lang="hr-HR" sz="1800" i="1" dirty="0" smtClean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marL="0" indent="0">
                            <a:buNone/>
                          </a:pP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                                                                      </a:t>
                          </a:r>
                          <a:r>
                            <a:rPr lang="hr-HR" sz="1800" i="1" baseline="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           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the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sum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of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the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logarithms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of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the</a:t>
                          </a:r>
                          <a:r>
                            <a:rPr lang="hr-HR" sz="1800" i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baseline="0" dirty="0" err="1" smtClean="0">
                              <a:solidFill>
                                <a:srgbClr val="FF0000"/>
                              </a:solidFill>
                            </a:rPr>
                            <a:t>number</a:t>
                          </a:r>
                          <a:r>
                            <a:rPr lang="hr-HR" sz="1800" i="1" baseline="0" dirty="0" smtClean="0">
                              <a:solidFill>
                                <a:srgbClr val="FF0000"/>
                              </a:solidFill>
                            </a:rPr>
                            <a:t>.</a:t>
                          </a:r>
                          <a:r>
                            <a:rPr lang="hr-HR" sz="2000" dirty="0" smtClean="0"/>
                            <a:t>    </a:t>
                          </a:r>
                        </a:p>
                        <a:p>
                          <a:pPr marL="0" indent="0">
                            <a:buNone/>
                          </a:pPr>
                          <a:endParaRPr lang="hr-HR" sz="2000" dirty="0" smtClean="0"/>
                        </a:p>
                        <a:p>
                          <a:pPr marL="0" indent="0">
                            <a:buNone/>
                          </a:pPr>
                          <a:r>
                            <a:rPr lang="hr-HR" sz="2400" dirty="0" smtClean="0"/>
                            <a:t>2.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r-HR" sz="2400" b="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hr-HR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num>
                                    <m:den>
                                      <m:r>
                                        <a:rPr lang="hr-HR" sz="2400" b="0" i="1" baseline="0" smtClean="0">
                                          <a:latin typeface="Cambria Math" panose="02040503050406030204" pitchFamily="18" charset="0"/>
                                        </a:rPr>
                                        <m:t>𝐵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oMath>
                          </a14:m>
                          <a:r>
                            <a:rPr lang="hr-HR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oMath>
                          </a14:m>
                          <a:r>
                            <a:rPr lang="hr-HR" sz="2400" dirty="0" smtClean="0"/>
                            <a:t>         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The  logarithm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of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quotient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of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number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is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hr-HR" sz="2000" dirty="0" smtClean="0"/>
                            <a:t>                                                                   </a:t>
                          </a:r>
                          <a:r>
                            <a:rPr lang="hr-HR" sz="2000" baseline="0" dirty="0" smtClean="0"/>
                            <a:t>        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the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difference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of the  logarithms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of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the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number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.</a:t>
                          </a:r>
                        </a:p>
                        <a:p>
                          <a:pPr marL="0" indent="0">
                            <a:buNone/>
                          </a:pPr>
                          <a:endParaRPr lang="hr-HR" sz="2400" dirty="0" smtClean="0"/>
                        </a:p>
                        <a:p>
                          <a:pPr marL="0" indent="0">
                            <a:buNone/>
                          </a:pPr>
                          <a:r>
                            <a:rPr lang="hr-HR" sz="2400" dirty="0" smtClean="0"/>
                            <a:t>3.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hr-HR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e>
                                    <m:sup>
                                      <m:r>
                                        <a:rPr lang="hr-HR" sz="2400" b="0" i="1" smtClean="0">
                                          <a:latin typeface="Cambria Math" panose="02040503050406030204" pitchFamily="18" charset="0"/>
                                        </a:rPr>
                                        <m:t>𝐶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sSub>
                                <m:sSubPr>
                                  <m:ctrlP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baseline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r>
                            <a:rPr lang="hr-HR" sz="2400" dirty="0" smtClean="0"/>
                            <a:t>                   </a:t>
                          </a:r>
                          <a:r>
                            <a:rPr lang="hr-HR" sz="2400" baseline="0" dirty="0" smtClean="0"/>
                            <a:t> 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The 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logarithm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of</a:t>
                          </a:r>
                          <a:r>
                            <a:rPr lang="hr-HR" sz="1800" i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baseline="0" dirty="0" err="1" smtClean="0">
                              <a:solidFill>
                                <a:srgbClr val="FF0000"/>
                              </a:solidFill>
                            </a:rPr>
                            <a:t>power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of number is</a:t>
                          </a:r>
                        </a:p>
                        <a:p>
                          <a:pPr marL="0" indent="0">
                            <a:buNone/>
                          </a:pPr>
                          <a:r>
                            <a:rPr lang="hr-HR" sz="1800" dirty="0" smtClean="0"/>
                            <a:t>                                                                   </a:t>
                          </a:r>
                          <a:r>
                            <a:rPr lang="hr-HR" sz="1800" baseline="0" dirty="0" smtClean="0"/>
                            <a:t>        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the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exponent</a:t>
                          </a:r>
                          <a:r>
                            <a:rPr lang="hr-HR" sz="1800" i="1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hr-HR" sz="1800" i="1" baseline="0" dirty="0" err="1" smtClean="0">
                              <a:solidFill>
                                <a:srgbClr val="FF0000"/>
                              </a:solidFill>
                            </a:rPr>
                            <a:t>times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the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  <a:r>
                            <a:rPr lang="hr-HR" sz="1800" i="1" dirty="0" err="1" smtClean="0">
                              <a:solidFill>
                                <a:srgbClr val="FF0000"/>
                              </a:solidFill>
                            </a:rPr>
                            <a:t>logarithm</a:t>
                          </a:r>
                          <a:r>
                            <a:rPr lang="hr-HR" sz="1800" i="1" dirty="0" smtClean="0">
                              <a:solidFill>
                                <a:srgbClr val="FF0000"/>
                              </a:solidFill>
                            </a:rPr>
                            <a:t> of  the  number.</a:t>
                          </a:r>
                        </a:p>
                        <a:p>
                          <a:pPr marL="0" indent="0">
                            <a:buNone/>
                          </a:pPr>
                          <a:endParaRPr lang="hr-HR" sz="3200" dirty="0" smtClean="0"/>
                        </a:p>
                        <a:p>
                          <a:pPr marL="0" indent="0">
                            <a:buNone/>
                          </a:pPr>
                          <a:endParaRPr lang="hr-HR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ic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80741449"/>
                  </p:ext>
                </p:extLst>
              </p:nvPr>
            </p:nvGraphicFramePr>
            <p:xfrm>
              <a:off x="0" y="1556792"/>
              <a:ext cx="9144000" cy="5452801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44000"/>
                  </a:tblGrid>
                  <a:tr h="576064">
                    <a:tc>
                      <a:txBody>
                        <a:bodyPr/>
                        <a:lstStyle/>
                        <a:p>
                          <a:r>
                            <a:rPr lang="hr-HR" sz="2800" dirty="0" err="1" smtClean="0"/>
                            <a:t>Laws</a:t>
                          </a:r>
                          <a:r>
                            <a:rPr lang="hr-HR" sz="2800" dirty="0" smtClean="0"/>
                            <a:t> </a:t>
                          </a:r>
                          <a:r>
                            <a:rPr lang="hr-HR" sz="2800" dirty="0" err="1" smtClean="0"/>
                            <a:t>of</a:t>
                          </a:r>
                          <a:r>
                            <a:rPr lang="hr-HR" sz="2800" dirty="0" smtClean="0"/>
                            <a:t> </a:t>
                          </a:r>
                          <a:r>
                            <a:rPr lang="hr-HR" sz="2800" dirty="0" err="1" smtClean="0"/>
                            <a:t>Logarithms</a:t>
                          </a:r>
                          <a:endParaRPr lang="hr-HR" sz="28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4876737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" t="-13000" r="-333" b="-25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35186250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Laws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Logarithms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5496" y="1671191"/>
            <a:ext cx="1512168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-36512" y="16277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Example</a:t>
            </a:r>
            <a:r>
              <a:rPr lang="hr-HR" sz="2400" dirty="0" smtClean="0"/>
              <a:t> 10: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1547664" y="1671191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Using</a:t>
            </a:r>
            <a:r>
              <a:rPr lang="hr-HR" sz="2400" dirty="0" smtClean="0"/>
              <a:t>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Laws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Logarithms</a:t>
            </a:r>
            <a:r>
              <a:rPr lang="hr-HR" sz="2400" dirty="0" smtClean="0"/>
              <a:t> to </a:t>
            </a:r>
            <a:r>
              <a:rPr lang="hr-HR" sz="2400" dirty="0" err="1" smtClean="0"/>
              <a:t>Evaluate</a:t>
            </a:r>
            <a:r>
              <a:rPr lang="hr-HR" sz="2400" dirty="0" smtClean="0"/>
              <a:t> </a:t>
            </a:r>
            <a:r>
              <a:rPr lang="hr-HR" sz="2400" dirty="0" err="1" smtClean="0"/>
              <a:t>Expressions</a:t>
            </a:r>
            <a:r>
              <a:rPr lang="hr-HR" sz="2400" dirty="0" smtClean="0"/>
              <a:t>.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0" y="2125905"/>
                <a:ext cx="7848872" cy="985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2+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32</m:t>
                    </m:r>
                  </m:oMath>
                </a14:m>
                <a:r>
                  <a:rPr lang="hr-HR" sz="2400" dirty="0" smtClean="0"/>
                  <a:t>      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80−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hr-HR" sz="2400" dirty="0" smtClean="0"/>
                  <a:t>    c)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hr-HR" sz="2400" b="0" dirty="0" smtClean="0"/>
              </a:p>
              <a:p>
                <a:endParaRPr lang="hr-HR" sz="2400" dirty="0"/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25905"/>
                <a:ext cx="7848872" cy="985078"/>
              </a:xfrm>
              <a:prstGeom prst="rect">
                <a:avLst/>
              </a:prstGeom>
              <a:blipFill rotWithShape="0">
                <a:blip r:embed="rId2"/>
                <a:stretch>
                  <a:fillRect l="-116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ravokutnik 10"/>
          <p:cNvSpPr/>
          <p:nvPr/>
        </p:nvSpPr>
        <p:spPr>
          <a:xfrm>
            <a:off x="35496" y="2780928"/>
            <a:ext cx="1224136" cy="3927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35496" y="27809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Solution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43696" y="3242593"/>
                <a:ext cx="8651304" cy="2651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a)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2+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32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∙32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64=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hr-HR" sz="2400" dirty="0" smtClean="0"/>
                  <a:t>     </a:t>
                </a:r>
              </a:p>
              <a:p>
                <a:r>
                  <a:rPr lang="hr-HR" sz="2400" dirty="0"/>
                  <a:t> </a:t>
                </a:r>
                <a:endParaRPr lang="hr-HR" sz="2400" dirty="0" smtClean="0"/>
              </a:p>
              <a:p>
                <a:r>
                  <a:rPr lang="hr-HR" sz="2400" dirty="0" smtClean="0"/>
                  <a:t>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80−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16=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hr-HR" sz="2400" dirty="0" smtClean="0"/>
              </a:p>
              <a:p>
                <a:endParaRPr lang="hr-HR" sz="2400" dirty="0"/>
              </a:p>
              <a:p>
                <a:r>
                  <a:rPr lang="hr-HR" sz="2400" dirty="0" smtClean="0"/>
                  <a:t>c)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2400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8=−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𝑙𝑜𝑔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∙3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2=−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𝑙𝑜𝑔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2≈−0.301</m:t>
                    </m:r>
                  </m:oMath>
                </a14:m>
                <a:endParaRPr lang="hr-HR" sz="2400" dirty="0"/>
              </a:p>
              <a:p>
                <a:endParaRPr lang="hr-HR" sz="2400" dirty="0"/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" y="3242593"/>
                <a:ext cx="8651304" cy="2651175"/>
              </a:xfrm>
              <a:prstGeom prst="rect">
                <a:avLst/>
              </a:prstGeom>
              <a:blipFill rotWithShape="0">
                <a:blip r:embed="rId3"/>
                <a:stretch>
                  <a:fillRect l="-1057" t="-183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029159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Laws</a:t>
            </a:r>
            <a:r>
              <a:rPr lang="hr-HR" dirty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/>
              <a:t>Logarithms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107504" y="1700808"/>
            <a:ext cx="1656184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/>
          <p:cNvSpPr txBox="1"/>
          <p:nvPr/>
        </p:nvSpPr>
        <p:spPr>
          <a:xfrm>
            <a:off x="107504" y="1700808"/>
            <a:ext cx="1763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Example</a:t>
            </a:r>
            <a:r>
              <a:rPr lang="hr-HR" sz="2400" dirty="0" smtClean="0"/>
              <a:t> 11: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1871192" y="1700808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Use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Laws</a:t>
            </a:r>
            <a:r>
              <a:rPr lang="hr-HR" sz="2400" dirty="0" smtClean="0"/>
              <a:t> </a:t>
            </a:r>
            <a:r>
              <a:rPr lang="hr-HR" sz="2400" dirty="0" err="1" smtClean="0"/>
              <a:t>of</a:t>
            </a:r>
            <a:r>
              <a:rPr lang="hr-HR" sz="2400" dirty="0" smtClean="0"/>
              <a:t> </a:t>
            </a:r>
            <a:r>
              <a:rPr lang="hr-HR" sz="2400" dirty="0" err="1" smtClean="0"/>
              <a:t>Logarithms</a:t>
            </a:r>
            <a:r>
              <a:rPr lang="hr-HR" sz="2400" dirty="0" smtClean="0"/>
              <a:t> to </a:t>
            </a:r>
            <a:r>
              <a:rPr lang="hr-HR" sz="2400" dirty="0" err="1" smtClean="0"/>
              <a:t>expand</a:t>
            </a:r>
            <a:r>
              <a:rPr lang="hr-HR" sz="2400" dirty="0" smtClean="0"/>
              <a:t> </a:t>
            </a:r>
            <a:r>
              <a:rPr lang="hr-HR" sz="2400" dirty="0" err="1" smtClean="0"/>
              <a:t>each</a:t>
            </a:r>
            <a:r>
              <a:rPr lang="hr-HR" sz="2400" dirty="0" smtClean="0"/>
              <a:t> </a:t>
            </a:r>
            <a:r>
              <a:rPr lang="hr-HR" sz="2400" dirty="0" err="1" smtClean="0"/>
              <a:t>expression</a:t>
            </a:r>
            <a:r>
              <a:rPr lang="hr-HR" sz="2400" dirty="0" smtClean="0"/>
              <a:t>.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/>
              <p:cNvSpPr txBox="1"/>
              <p:nvPr/>
            </p:nvSpPr>
            <p:spPr>
              <a:xfrm>
                <a:off x="107504" y="2348880"/>
                <a:ext cx="8856984" cy="658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hr-HR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</m:oMath>
                </a14:m>
                <a:r>
                  <a:rPr lang="hr-HR" sz="2400" dirty="0" smtClean="0"/>
                  <a:t>                           b)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num>
                          <m:den>
                            <m: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∛</m:t>
                            </m:r>
                            <m: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8" name="TekstniOkvi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348880"/>
                <a:ext cx="8856984" cy="658514"/>
              </a:xfrm>
              <a:prstGeom prst="rect">
                <a:avLst/>
              </a:prstGeom>
              <a:blipFill rotWithShape="0">
                <a:blip r:embed="rId2"/>
                <a:stretch>
                  <a:fillRect l="-1101" b="-5556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ravokutnik 9"/>
          <p:cNvSpPr/>
          <p:nvPr/>
        </p:nvSpPr>
        <p:spPr>
          <a:xfrm>
            <a:off x="107504" y="3007394"/>
            <a:ext cx="1224136" cy="4936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/>
          <p:cNvSpPr txBox="1"/>
          <p:nvPr/>
        </p:nvSpPr>
        <p:spPr>
          <a:xfrm>
            <a:off x="107504" y="300739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Solution</a:t>
            </a:r>
            <a:r>
              <a:rPr lang="hr-HR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449806" y="3605462"/>
                <a:ext cx="6067787" cy="866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a)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hr-HR" sz="2400" dirty="0" smtClean="0"/>
                  <a:t>   </a:t>
                </a:r>
                <a:r>
                  <a:rPr lang="hr-HR" sz="2400" dirty="0" err="1" smtClean="0">
                    <a:solidFill>
                      <a:srgbClr val="FF0000"/>
                    </a:solidFill>
                  </a:rPr>
                  <a:t>Law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 1</a:t>
                </a:r>
              </a:p>
              <a:p>
                <a:r>
                  <a:rPr lang="hr-HR" sz="2400" dirty="0" smtClean="0"/>
                  <a:t>                          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+5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hr-HR" sz="2400" dirty="0" smtClean="0">
                    <a:solidFill>
                      <a:srgbClr val="FF0000"/>
                    </a:solidFill>
                  </a:rPr>
                  <a:t>   </a:t>
                </a:r>
                <a:r>
                  <a:rPr lang="hr-HR" sz="2400" dirty="0" err="1" smtClean="0">
                    <a:solidFill>
                      <a:srgbClr val="FF0000"/>
                    </a:solidFill>
                  </a:rPr>
                  <a:t>Law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 3</a:t>
                </a:r>
                <a:endParaRPr lang="hr-HR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06" y="3605462"/>
                <a:ext cx="6067787" cy="866776"/>
              </a:xfrm>
              <a:prstGeom prst="rect">
                <a:avLst/>
              </a:prstGeom>
              <a:blipFill rotWithShape="0">
                <a:blip r:embed="rId3"/>
                <a:stretch>
                  <a:fillRect l="-1608" t="-4895" b="-111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niOkvir 11"/>
              <p:cNvSpPr txBox="1"/>
              <p:nvPr/>
            </p:nvSpPr>
            <p:spPr>
              <a:xfrm>
                <a:off x="449806" y="4608641"/>
                <a:ext cx="7323381" cy="2075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b)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𝑙𝑛</m:t>
                    </m:r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hr-H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400" i="1">
                                <a:latin typeface="Cambria Math" panose="02040503050406030204" pitchFamily="18" charset="0"/>
                              </a:rPr>
                              <m:t>𝑎𝑏</m:t>
                            </m:r>
                          </m:num>
                          <m:den>
                            <m:r>
                              <a:rPr lang="hr-H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∛</m:t>
                            </m:r>
                            <m:r>
                              <a:rPr lang="hr-H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hr-HR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𝑎𝑏</m:t>
                            </m:r>
                          </m:e>
                        </m:d>
                      </m:e>
                    </m:func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𝑙𝑛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∛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r-HR" sz="2400" dirty="0" smtClean="0"/>
                  <a:t>                  </a:t>
                </a:r>
                <a:r>
                  <a:rPr lang="hr-HR" sz="2400" dirty="0" err="1" smtClean="0">
                    <a:solidFill>
                      <a:srgbClr val="FF0000"/>
                    </a:solidFill>
                  </a:rPr>
                  <a:t>Law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 2</a:t>
                </a:r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𝑙𝑛𝑎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𝑙𝑛𝑏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𝑙𝑛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f>
                          <m:f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hr-HR" sz="2400" dirty="0" smtClean="0"/>
                  <a:t>             </a:t>
                </a:r>
                <a:r>
                  <a:rPr lang="hr-HR" sz="2400" dirty="0" err="1" smtClean="0">
                    <a:solidFill>
                      <a:srgbClr val="FF0000"/>
                    </a:solidFill>
                  </a:rPr>
                  <a:t>Law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 1</a:t>
                </a:r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             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𝑙𝑛𝑎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𝑙𝑛𝑏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hr-HR" sz="2400" i="1"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hr-HR" sz="2400" dirty="0" smtClean="0"/>
                  <a:t>            </a:t>
                </a:r>
                <a:r>
                  <a:rPr lang="hr-HR" sz="2400" dirty="0" err="1" smtClean="0">
                    <a:solidFill>
                      <a:srgbClr val="FF0000"/>
                    </a:solidFill>
                  </a:rPr>
                  <a:t>Law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  3</a:t>
                </a:r>
                <a:endParaRPr lang="hr-HR" sz="2400" dirty="0">
                  <a:solidFill>
                    <a:srgbClr val="FF0000"/>
                  </a:solidFill>
                </a:endParaRPr>
              </a:p>
              <a:p>
                <a:r>
                  <a:rPr lang="hr-HR" sz="2400" dirty="0" smtClean="0"/>
                  <a:t> </a:t>
                </a:r>
                <a:endParaRPr lang="hr-HR" sz="2400" dirty="0"/>
              </a:p>
            </p:txBody>
          </p:sp>
        </mc:Choice>
        <mc:Fallback xmlns="">
          <p:sp>
            <p:nvSpPr>
              <p:cNvPr id="12" name="TekstniOkvir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06" y="4608641"/>
                <a:ext cx="7323381" cy="2075633"/>
              </a:xfrm>
              <a:prstGeom prst="rect">
                <a:avLst/>
              </a:prstGeom>
              <a:blipFill rotWithShape="0">
                <a:blip r:embed="rId4"/>
                <a:stretch>
                  <a:fillRect l="-133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12637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</p:spPr>
        <p:txBody>
          <a:bodyPr/>
          <a:lstStyle/>
          <a:p>
            <a:r>
              <a:rPr lang="ro-RO" dirty="0" smtClean="0"/>
              <a:t>Objectives</a:t>
            </a:r>
            <a:endParaRPr lang="ro-RO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Data and mathematical relations identifying and relating them in the context they appear.</a:t>
            </a:r>
            <a:endParaRPr lang="en-GB" dirty="0"/>
          </a:p>
          <a:p>
            <a:pPr lvl="0"/>
            <a:r>
              <a:rPr lang="en-US" dirty="0"/>
              <a:t>Qualitative, quantitative, structural and contextual data processing from everyday situations and transforming them into mathematical language.</a:t>
            </a:r>
            <a:endParaRPr lang="en-GB" dirty="0"/>
          </a:p>
          <a:p>
            <a:pPr lvl="0"/>
            <a:r>
              <a:rPr lang="en-US" dirty="0"/>
              <a:t>The use of the algorithms and </a:t>
            </a:r>
            <a:r>
              <a:rPr lang="en-US" dirty="0" err="1" smtClean="0"/>
              <a:t>th</a:t>
            </a:r>
            <a:r>
              <a:rPr lang="hr-HR" dirty="0" smtClean="0"/>
              <a:t>e</a:t>
            </a:r>
            <a:r>
              <a:rPr lang="en-US" dirty="0" smtClean="0"/>
              <a:t> </a:t>
            </a:r>
            <a:r>
              <a:rPr lang="en-US" dirty="0"/>
              <a:t>mathematical concepts for local or general characterization of a real life situation.</a:t>
            </a:r>
            <a:endParaRPr lang="en-GB" dirty="0"/>
          </a:p>
          <a:p>
            <a:pPr lvl="0"/>
            <a:r>
              <a:rPr lang="en-US" dirty="0"/>
              <a:t>Expression of the quantitative and qualitative characteristics of a concrete situation and of their processing algorithms.</a:t>
            </a:r>
            <a:endParaRPr lang="en-GB" dirty="0"/>
          </a:p>
          <a:p>
            <a:pPr lvl="0"/>
            <a:r>
              <a:rPr lang="en-US" dirty="0"/>
              <a:t>Mathematical modelling of various problems, using different intra-curricular subjects.</a:t>
            </a:r>
            <a:endParaRPr lang="en-GB" dirty="0"/>
          </a:p>
          <a:p>
            <a:pPr lvl="0"/>
            <a:r>
              <a:rPr lang="en-US" dirty="0"/>
              <a:t>Using specific mathematical language in communicating explanations, conducting interdisciplinary investigations and reporting the results.</a:t>
            </a:r>
            <a:endParaRPr lang="en-GB" dirty="0"/>
          </a:p>
          <a:p>
            <a:pPr lvl="0"/>
            <a:r>
              <a:rPr lang="en-US" dirty="0"/>
              <a:t>Develop a positive attitude towards mathematics.</a:t>
            </a:r>
            <a:endParaRPr lang="en-GB" dirty="0"/>
          </a:p>
          <a:p>
            <a:endParaRPr lang="ro-RO" dirty="0"/>
          </a:p>
        </p:txBody>
      </p:sp>
      <p:sp>
        <p:nvSpPr>
          <p:cNvPr id="4" name="Action Button: Home 12">
            <a:hlinkClick r:id="rId2" action="ppaction://hlinksldjump" highlightClick="1"/>
          </p:cNvPr>
          <p:cNvSpPr/>
          <p:nvPr/>
        </p:nvSpPr>
        <p:spPr>
          <a:xfrm>
            <a:off x="8316416" y="6205600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0502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Laws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Logarithms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35496" y="1700808"/>
            <a:ext cx="1656184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TekstniOkvir 2"/>
          <p:cNvSpPr txBox="1"/>
          <p:nvPr/>
        </p:nvSpPr>
        <p:spPr>
          <a:xfrm>
            <a:off x="35496" y="162880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Example</a:t>
            </a:r>
            <a:r>
              <a:rPr lang="hr-HR" sz="2400" dirty="0" smtClean="0"/>
              <a:t> 12: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35496" y="1658990"/>
                <a:ext cx="85689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dirty="0" smtClean="0"/>
                  <a:t>                                </a:t>
                </a:r>
                <a:r>
                  <a:rPr lang="hr-HR" sz="2400" dirty="0" err="1" smtClean="0"/>
                  <a:t>Solve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equations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involving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logarithms</a:t>
                </a:r>
                <a:r>
                  <a:rPr lang="hr-HR" sz="2400" dirty="0" smtClean="0"/>
                  <a:t>.</a:t>
                </a:r>
              </a:p>
              <a:p>
                <a:endParaRPr lang="hr-HR" sz="2400" dirty="0"/>
              </a:p>
              <a:p>
                <a:r>
                  <a:rPr lang="hr-HR" sz="2400" dirty="0" smtClean="0"/>
                  <a:t>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4+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hr-HR" sz="2400" dirty="0" smtClean="0"/>
                  <a:t>         b)  </a:t>
                </a:r>
                <a14:m>
                  <m:oMath xmlns:m="http://schemas.openxmlformats.org/officeDocument/2006/math">
                    <m:r>
                      <a:rPr lang="hr-HR" sz="2400" b="0" i="1" dirty="0" smtClean="0">
                        <a:latin typeface="Cambria Math" panose="02040503050406030204" pitchFamily="18" charset="0"/>
                      </a:rPr>
                      <m:t>𝑙𝑜𝑔𝑥</m:t>
                    </m:r>
                    <m:r>
                      <a:rPr lang="hr-HR" sz="24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hr-HR" sz="2400" b="0" i="1" dirty="0" smtClean="0">
                        <a:latin typeface="Cambria Math" panose="02040503050406030204" pitchFamily="18" charset="0"/>
                      </a:rPr>
                      <m:t>𝑙𝑜𝑔</m:t>
                    </m:r>
                    <m:d>
                      <m:dPr>
                        <m:ctrlPr>
                          <a:rPr lang="hr-HR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400" b="0" i="1" dirty="0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hr-HR" sz="24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hr-HR" sz="2400" dirty="0"/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1658990"/>
                <a:ext cx="8568952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1139" t="-4061" b="-106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Pravokutnik 7"/>
          <p:cNvSpPr/>
          <p:nvPr/>
        </p:nvSpPr>
        <p:spPr>
          <a:xfrm>
            <a:off x="35496" y="3068960"/>
            <a:ext cx="1224136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35496" y="299695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Solution</a:t>
            </a:r>
            <a:r>
              <a:rPr lang="hr-HR" sz="2400" dirty="0" smtClean="0"/>
              <a:t>: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13648" y="3501008"/>
                <a:ext cx="403244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AutoNum type="alphaLcParenR"/>
                </a:pPr>
                <a:r>
                  <a:rPr lang="hr-HR" sz="2400" dirty="0" smtClean="0"/>
                  <a:t>Domain: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hr-HR" sz="24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4+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hr-HR" sz="2400" dirty="0"/>
                  <a:t> </a:t>
                </a:r>
                <a:endParaRPr lang="hr-HR" sz="2400" dirty="0" smtClean="0"/>
              </a:p>
              <a:p>
                <a:r>
                  <a:rPr lang="hr-HR" sz="2400" b="0" dirty="0" smtClean="0"/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36</m:t>
                    </m:r>
                  </m:oMath>
                </a14:m>
                <a:r>
                  <a:rPr lang="hr-HR" sz="2400" b="0" dirty="0" smtClean="0"/>
                  <a:t> </a:t>
                </a:r>
                <a:r>
                  <a:rPr lang="hr-HR" dirty="0" err="1">
                    <a:solidFill>
                      <a:srgbClr val="FF0000"/>
                    </a:solidFill>
                  </a:rPr>
                  <a:t>L</a:t>
                </a:r>
                <a:r>
                  <a:rPr lang="hr-HR" b="0" dirty="0" err="1" smtClean="0">
                    <a:solidFill>
                      <a:srgbClr val="FF0000"/>
                    </a:solidFill>
                  </a:rPr>
                  <a:t>aw</a:t>
                </a:r>
                <a:r>
                  <a:rPr lang="hr-HR" b="0" i="1" dirty="0" smtClean="0">
                    <a:solidFill>
                      <a:srgbClr val="FF0000"/>
                    </a:solidFill>
                  </a:rPr>
                  <a:t> 1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=36</m:t>
                      </m:r>
                    </m:oMath>
                  </m:oMathPara>
                </a14:m>
                <a:endParaRPr lang="hr-HR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hr-HR" sz="2400" b="0" dirty="0" smtClean="0"/>
              </a:p>
              <a:p>
                <a:r>
                  <a:rPr lang="hr-HR" sz="2400" dirty="0" smtClean="0"/>
                  <a:t> </a:t>
                </a:r>
                <a:endParaRPr lang="hr-HR" sz="2400" dirty="0"/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" y="3501008"/>
                <a:ext cx="4032448" cy="2308324"/>
              </a:xfrm>
              <a:prstGeom prst="rect">
                <a:avLst/>
              </a:prstGeom>
              <a:blipFill rotWithShape="0">
                <a:blip r:embed="rId3"/>
                <a:stretch>
                  <a:fillRect l="-2417" t="-237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kstniOkvir 9"/>
              <p:cNvSpPr txBox="1"/>
              <p:nvPr/>
            </p:nvSpPr>
            <p:spPr>
              <a:xfrm>
                <a:off x="4308664" y="2916447"/>
                <a:ext cx="4812979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b)</a:t>
                </a:r>
                <a:r>
                  <a:rPr lang="hr-HR" sz="2400" dirty="0" err="1" smtClean="0"/>
                  <a:t>Domain</a:t>
                </a:r>
                <a:r>
                  <a:rPr lang="hr-HR" sz="2400" dirty="0" smtClean="0"/>
                  <a:t>: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&gt;0∧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+3&gt;0⇒</m:t>
                    </m:r>
                  </m:oMath>
                </a14:m>
                <a:endParaRPr lang="hr-H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hr-HR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sz="2400" i="1" dirty="0">
                          <a:latin typeface="Cambria Math" panose="02040503050406030204" pitchFamily="18" charset="0"/>
                        </a:rPr>
                        <m:t>𝑙𝑜𝑔𝑥</m:t>
                      </m:r>
                      <m:r>
                        <a:rPr lang="hr-HR" sz="24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sz="2400" i="1" dirty="0">
                          <a:latin typeface="Cambria Math" panose="02040503050406030204" pitchFamily="18" charset="0"/>
                        </a:rPr>
                        <m:t>𝑙𝑜𝑔</m:t>
                      </m:r>
                      <m:d>
                        <m:dPr>
                          <m:ctrlPr>
                            <a:rPr lang="hr-HR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r-HR" sz="2400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hr-HR" sz="2400" i="1" dirty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hr-HR" sz="2400" i="1" dirty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hr-HR" sz="2400" dirty="0"/>
              </a:p>
              <a:p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𝑙𝑜𝑔𝑥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hr-HR" sz="2400" dirty="0" smtClean="0"/>
                  <a:t>  </a:t>
                </a:r>
                <a:r>
                  <a:rPr lang="hr-HR" i="1" dirty="0" err="1" smtClean="0">
                    <a:solidFill>
                      <a:srgbClr val="FF0000"/>
                    </a:solidFill>
                  </a:rPr>
                  <a:t>Law</a:t>
                </a:r>
                <a:r>
                  <a:rPr lang="hr-HR" i="1" dirty="0" smtClean="0">
                    <a:solidFill>
                      <a:srgbClr val="FF0000"/>
                    </a:solidFill>
                  </a:rPr>
                  <a:t> 1</a:t>
                </a:r>
              </a:p>
              <a:p>
                <a:r>
                  <a:rPr lang="hr-HR" sz="2400" b="0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d>
                    <m:r>
                      <a:rPr lang="hr-HR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hr-HR" sz="2400" dirty="0" smtClean="0"/>
              </a:p>
              <a:p>
                <a:r>
                  <a:rPr lang="hr-HR" i="1" dirty="0" smtClean="0">
                    <a:solidFill>
                      <a:srgbClr val="FF0000"/>
                    </a:solidFill>
                  </a:rPr>
                  <a:t>                                                          </a:t>
                </a:r>
                <a:r>
                  <a:rPr lang="hr-HR" i="1" dirty="0" err="1" smtClean="0">
                    <a:solidFill>
                      <a:srgbClr val="FF0000"/>
                    </a:solidFill>
                  </a:rPr>
                  <a:t>Exponential</a:t>
                </a:r>
                <a:r>
                  <a:rPr lang="hr-HR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hr-HR" i="1" dirty="0" err="1" smtClean="0">
                    <a:solidFill>
                      <a:srgbClr val="FF0000"/>
                    </a:solidFill>
                  </a:rPr>
                  <a:t>form</a:t>
                </a:r>
                <a:endParaRPr lang="hr-HR" i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hr-HR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hr-HR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hr-H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hr-H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−10=0</m:t>
                      </m:r>
                    </m:oMath>
                  </m:oMathPara>
                </a14:m>
                <a:endParaRPr lang="hr-HR" sz="2400" dirty="0" smtClean="0">
                  <a:solidFill>
                    <a:schemeClr val="tx1"/>
                  </a:solidFill>
                </a:endParaRPr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=−5,</m:t>
                    </m:r>
                    <m:sSub>
                      <m:sSub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hr-HR" sz="2400" b="0" dirty="0" smtClean="0"/>
              </a:p>
              <a:p>
                <a:r>
                  <a:rPr lang="hr-HR" sz="2400" dirty="0" err="1" smtClean="0">
                    <a:solidFill>
                      <a:schemeClr val="tx1"/>
                    </a:solidFill>
                  </a:rPr>
                  <a:t>Solution</a:t>
                </a:r>
                <a:r>
                  <a:rPr lang="hr-HR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hr-HR" sz="2400" i="1"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hr-H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hr-HR" sz="2400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hr-H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hr-HR" sz="2400" dirty="0" err="1" smtClean="0">
                    <a:solidFill>
                      <a:schemeClr val="tx1"/>
                    </a:solidFill>
                  </a:rPr>
                  <a:t>outside</a:t>
                </a:r>
                <a:r>
                  <a:rPr lang="hr-H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hr-HR" sz="2400" dirty="0" err="1" smtClean="0">
                    <a:solidFill>
                      <a:schemeClr val="tx1"/>
                    </a:solidFill>
                  </a:rPr>
                  <a:t>the</a:t>
                </a:r>
                <a:r>
                  <a:rPr lang="hr-H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hr-HR" sz="2400" dirty="0" err="1" smtClean="0">
                    <a:solidFill>
                      <a:schemeClr val="tx1"/>
                    </a:solidFill>
                  </a:rPr>
                  <a:t>domain</a:t>
                </a:r>
                <a:r>
                  <a:rPr lang="hr-HR" sz="2400" dirty="0"/>
                  <a:t>,</a:t>
                </a:r>
                <a:r>
                  <a:rPr lang="hr-HR" sz="24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hr-H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hr-HR" sz="2400" dirty="0" err="1" smtClean="0">
                    <a:solidFill>
                      <a:schemeClr val="tx1"/>
                    </a:solidFill>
                  </a:rPr>
                  <a:t>is</a:t>
                </a:r>
                <a:r>
                  <a:rPr lang="hr-HR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hr-HR" sz="2400" dirty="0" err="1" smtClean="0">
                    <a:solidFill>
                      <a:schemeClr val="tx1"/>
                    </a:solidFill>
                  </a:rPr>
                  <a:t>solution</a:t>
                </a:r>
                <a:endParaRPr lang="hr-H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kstniOkvir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64" y="2916447"/>
                <a:ext cx="4812979" cy="3693319"/>
              </a:xfrm>
              <a:prstGeom prst="rect">
                <a:avLst/>
              </a:prstGeom>
              <a:blipFill rotWithShape="0">
                <a:blip r:embed="rId4"/>
                <a:stretch>
                  <a:fillRect l="-2028" t="-1320" r="-1014" b="-28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ction Button: Home 12">
            <a:hlinkClick r:id="rId5" action="ppaction://hlinksldjump" highlightClick="1"/>
          </p:cNvPr>
          <p:cNvSpPr/>
          <p:nvPr/>
        </p:nvSpPr>
        <p:spPr>
          <a:xfrm>
            <a:off x="8316416" y="6205600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1569882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>
            <a:normAutofit/>
          </a:bodyPr>
          <a:lstStyle/>
          <a:p>
            <a:r>
              <a:rPr lang="ro-RO" dirty="0" smtClean="0"/>
              <a:t>Bibliography/Sources</a:t>
            </a:r>
            <a:endParaRPr lang="ro-RO" dirty="0"/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 dirty="0" smtClean="0"/>
              <a:t>Books:</a:t>
            </a:r>
            <a:endParaRPr lang="ro-RO" sz="2400" dirty="0"/>
          </a:p>
          <a:p>
            <a:r>
              <a:rPr lang="hr-HR" sz="2000" dirty="0" smtClean="0"/>
              <a:t>Stewart</a:t>
            </a:r>
            <a:r>
              <a:rPr lang="en-US" sz="2000" u="none" dirty="0" smtClean="0"/>
              <a:t>, </a:t>
            </a:r>
            <a:r>
              <a:rPr lang="hr-HR" sz="2000" dirty="0"/>
              <a:t>J</a:t>
            </a:r>
            <a:r>
              <a:rPr lang="hr-HR" sz="2000" u="none" dirty="0" smtClean="0"/>
              <a:t>ames</a:t>
            </a:r>
            <a:r>
              <a:rPr lang="en-US" sz="2000" u="none" dirty="0" smtClean="0"/>
              <a:t>.</a:t>
            </a:r>
            <a:r>
              <a:rPr lang="en-US" sz="2000" u="none" dirty="0"/>
              <a:t> </a:t>
            </a:r>
            <a:r>
              <a:rPr lang="hr-HR" sz="2000" i="1" dirty="0" smtClean="0"/>
              <a:t>Algebra </a:t>
            </a:r>
            <a:r>
              <a:rPr lang="hr-HR" sz="2000" i="1" dirty="0" err="1" smtClean="0"/>
              <a:t>and</a:t>
            </a:r>
            <a:r>
              <a:rPr lang="hr-HR" sz="2000" i="1" dirty="0" smtClean="0"/>
              <a:t> </a:t>
            </a:r>
            <a:r>
              <a:rPr lang="hr-HR" sz="2000" i="1" dirty="0" err="1" smtClean="0"/>
              <a:t>Trigonometry</a:t>
            </a:r>
            <a:r>
              <a:rPr lang="hr-HR" sz="2000" dirty="0" smtClean="0"/>
              <a:t>: Thomson, Brooks/Cole	</a:t>
            </a:r>
            <a:r>
              <a:rPr lang="en-US" sz="2000" u="none" dirty="0" smtClean="0"/>
              <a:t>, </a:t>
            </a:r>
            <a:r>
              <a:rPr lang="hr-HR" sz="2000" u="none" dirty="0" smtClean="0"/>
              <a:t>2007</a:t>
            </a:r>
            <a:r>
              <a:rPr lang="en-US" sz="2000" u="none" dirty="0" smtClean="0"/>
              <a:t>. </a:t>
            </a:r>
            <a:r>
              <a:rPr lang="hr-HR" sz="2000" u="none" dirty="0" err="1" smtClean="0"/>
              <a:t>Second</a:t>
            </a:r>
            <a:r>
              <a:rPr lang="hr-HR" sz="2000" u="none" dirty="0" smtClean="0"/>
              <a:t> </a:t>
            </a:r>
            <a:r>
              <a:rPr lang="hr-HR" sz="2000" dirty="0" err="1"/>
              <a:t>E</a:t>
            </a:r>
            <a:r>
              <a:rPr lang="hr-HR" sz="2000" u="none" dirty="0" err="1" smtClean="0"/>
              <a:t>dition</a:t>
            </a:r>
            <a:r>
              <a:rPr lang="en-US" sz="2000" u="none" dirty="0" smtClean="0"/>
              <a:t>.</a:t>
            </a:r>
            <a:endParaRPr lang="hr-HR" sz="2000" u="none" dirty="0" smtClean="0"/>
          </a:p>
          <a:p>
            <a:r>
              <a:rPr lang="hr-HR" sz="2000" dirty="0" err="1" smtClean="0"/>
              <a:t>Dakić,Branimir</a:t>
            </a:r>
            <a:r>
              <a:rPr lang="hr-HR" sz="2000" dirty="0" smtClean="0"/>
              <a:t>. Matematika 2: </a:t>
            </a:r>
            <a:r>
              <a:rPr lang="hr-HR" sz="2000" dirty="0" err="1" smtClean="0"/>
              <a:t>Zagreb;Element</a:t>
            </a:r>
            <a:r>
              <a:rPr lang="hr-HR" sz="2000" dirty="0" smtClean="0"/>
              <a:t>, 2014. First </a:t>
            </a:r>
            <a:r>
              <a:rPr lang="hr-HR" sz="2000" dirty="0" err="1" smtClean="0"/>
              <a:t>Edition</a:t>
            </a:r>
            <a:endParaRPr lang="ro-RO" sz="2000" u="none" dirty="0" smtClean="0"/>
          </a:p>
          <a:p>
            <a:pPr marL="0" indent="0">
              <a:buNone/>
            </a:pPr>
            <a:endParaRPr lang="ro-RO" sz="2400" dirty="0" smtClean="0"/>
          </a:p>
        </p:txBody>
      </p:sp>
      <p:sp>
        <p:nvSpPr>
          <p:cNvPr id="4" name="Action Button: Home 12">
            <a:hlinkClick r:id="rId2" action="ppaction://hlinksldjump" highlightClick="1"/>
          </p:cNvPr>
          <p:cNvSpPr/>
          <p:nvPr/>
        </p:nvSpPr>
        <p:spPr>
          <a:xfrm>
            <a:off x="8316416" y="6205600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05027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35080" cy="1143000"/>
          </a:xfrm>
        </p:spPr>
        <p:txBody>
          <a:bodyPr/>
          <a:lstStyle/>
          <a:p>
            <a:r>
              <a:rPr lang="ro-RO" dirty="0" smtClean="0"/>
              <a:t>Competences</a:t>
            </a:r>
            <a:endParaRPr lang="ro-R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o-RO" sz="2400" dirty="0" smtClean="0"/>
          </a:p>
          <a:p>
            <a:pPr marL="0" indent="0">
              <a:buNone/>
            </a:pPr>
            <a:endParaRPr lang="ro-RO" dirty="0"/>
          </a:p>
        </p:txBody>
      </p:sp>
      <p:sp>
        <p:nvSpPr>
          <p:cNvPr id="4" name="Pravokutnik 3"/>
          <p:cNvSpPr/>
          <p:nvPr/>
        </p:nvSpPr>
        <p:spPr>
          <a:xfrm>
            <a:off x="457200" y="1628960"/>
            <a:ext cx="7859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Know to graph and evaluate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en-US" sz="2400" dirty="0" smtClean="0"/>
              <a:t>logarithmic </a:t>
            </a:r>
            <a:r>
              <a:rPr lang="en-US" sz="2400" dirty="0"/>
              <a:t>functions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pPr lvl="0" algn="just"/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/>
              <a:t>Recogniz</a:t>
            </a:r>
            <a:r>
              <a:rPr lang="hr-HR" sz="2400" dirty="0" smtClean="0"/>
              <a:t>e </a:t>
            </a:r>
            <a:r>
              <a:rPr lang="en-US" sz="2400" dirty="0" smtClean="0"/>
              <a:t>and </a:t>
            </a:r>
            <a:r>
              <a:rPr lang="en-US" sz="2400" dirty="0"/>
              <a:t>analyze exponential and logarithmic functions in everyday situations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pPr lvl="0" algn="just"/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o-RO" sz="2400" dirty="0"/>
              <a:t>Know the properties of </a:t>
            </a:r>
            <a:r>
              <a:rPr lang="ro-RO" sz="2400" dirty="0" smtClean="0"/>
              <a:t>the logarithmic </a:t>
            </a:r>
            <a:r>
              <a:rPr lang="ro-RO" sz="2400" dirty="0"/>
              <a:t>functions</a:t>
            </a:r>
            <a:r>
              <a:rPr lang="ro-RO" sz="2400" dirty="0" smtClean="0"/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o-RO" sz="2400" dirty="0"/>
              <a:t>Solve real life problems involving exponential and logarithmic functions.</a:t>
            </a:r>
            <a:endParaRPr lang="en-GB" sz="2400" dirty="0"/>
          </a:p>
        </p:txBody>
      </p:sp>
      <p:sp>
        <p:nvSpPr>
          <p:cNvPr id="5" name="Action Button: Home 12">
            <a:hlinkClick r:id="rId2" action="ppaction://hlinksldjump" highlightClick="1"/>
          </p:cNvPr>
          <p:cNvSpPr/>
          <p:nvPr/>
        </p:nvSpPr>
        <p:spPr>
          <a:xfrm>
            <a:off x="8316416" y="6205600"/>
            <a:ext cx="392772" cy="360040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084006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       </a:t>
            </a:r>
            <a:r>
              <a:rPr lang="hr-HR" dirty="0" err="1" smtClean="0"/>
              <a:t>Logarithmic</a:t>
            </a:r>
            <a:r>
              <a:rPr lang="hr-HR" dirty="0" smtClean="0"/>
              <a:t> </a:t>
            </a:r>
            <a:r>
              <a:rPr lang="hr-HR" dirty="0" err="1" smtClean="0"/>
              <a:t>Functions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4" t="3631" r="2156" b="7420"/>
          <a:stretch/>
        </p:blipFill>
        <p:spPr>
          <a:xfrm>
            <a:off x="4647174" y="1700808"/>
            <a:ext cx="4496826" cy="3672408"/>
          </a:xfrm>
          <a:prstGeom prst="rect">
            <a:avLst/>
          </a:prstGeom>
        </p:spPr>
      </p:pic>
      <p:cxnSp>
        <p:nvCxnSpPr>
          <p:cNvPr id="6" name="Ravni poveznik 5"/>
          <p:cNvCxnSpPr/>
          <p:nvPr/>
        </p:nvCxnSpPr>
        <p:spPr>
          <a:xfrm>
            <a:off x="4788024" y="4581128"/>
            <a:ext cx="3898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7"/>
          <p:cNvCxnSpPr/>
          <p:nvPr/>
        </p:nvCxnSpPr>
        <p:spPr>
          <a:xfrm flipH="1" flipV="1">
            <a:off x="4995081" y="3712191"/>
            <a:ext cx="8967" cy="48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>
            <a:off x="4788024" y="3861048"/>
            <a:ext cx="38987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kstniOkvir 10"/>
              <p:cNvSpPr txBox="1"/>
              <p:nvPr/>
            </p:nvSpPr>
            <p:spPr>
              <a:xfrm>
                <a:off x="251520" y="1988840"/>
                <a:ext cx="4395654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Every </a:t>
                </a:r>
                <a:r>
                  <a:rPr lang="hr-HR" sz="2400" dirty="0" err="1" smtClean="0"/>
                  <a:t>exponential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function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r-HR" sz="2400" dirty="0" smtClean="0"/>
                  <a:t>, </a:t>
                </a:r>
                <a:r>
                  <a:rPr lang="hr-HR" sz="2400" dirty="0" err="1" smtClean="0"/>
                  <a:t>with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&gt;0,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hr-HR" sz="2400" dirty="0" smtClean="0"/>
                  <a:t>, </a:t>
                </a:r>
                <a:r>
                  <a:rPr lang="hr-HR" sz="2400" dirty="0" err="1" smtClean="0"/>
                  <a:t>is</a:t>
                </a:r>
                <a:r>
                  <a:rPr lang="hr-HR" sz="2400" dirty="0" smtClean="0"/>
                  <a:t> one-to-one </a:t>
                </a:r>
                <a:r>
                  <a:rPr lang="hr-HR" sz="2400" dirty="0" err="1" smtClean="0"/>
                  <a:t>function</a:t>
                </a:r>
                <a:r>
                  <a:rPr lang="hr-HR" sz="2400" dirty="0" smtClean="0"/>
                  <a:t> (</a:t>
                </a:r>
                <a:r>
                  <a:rPr lang="hr-HR" sz="2400" dirty="0" err="1" smtClean="0"/>
                  <a:t>Horizontal</a:t>
                </a:r>
                <a:r>
                  <a:rPr lang="hr-HR" sz="2400" dirty="0" smtClean="0"/>
                  <a:t> Line Test) </a:t>
                </a:r>
                <a:r>
                  <a:rPr lang="hr-HR" sz="2400" dirty="0" err="1" smtClean="0"/>
                  <a:t>and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therefore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has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an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inverse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function</a:t>
                </a:r>
                <a:r>
                  <a:rPr lang="hr-HR" sz="2400" dirty="0" smtClean="0"/>
                  <a:t>.</a:t>
                </a:r>
                <a:endParaRPr lang="hr-HR" sz="2400" dirty="0"/>
              </a:p>
            </p:txBody>
          </p:sp>
        </mc:Choice>
        <mc:Fallback xmlns="">
          <p:sp>
            <p:nvSpPr>
              <p:cNvPr id="11" name="TekstniOkvir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88840"/>
                <a:ext cx="4395654" cy="1938992"/>
              </a:xfrm>
              <a:prstGeom prst="rect">
                <a:avLst/>
              </a:prstGeom>
              <a:blipFill rotWithShape="0">
                <a:blip r:embed="rId3"/>
                <a:stretch>
                  <a:fillRect l="-2080" t="-2516" b="-6289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Ravni poveznik 12"/>
          <p:cNvCxnSpPr/>
          <p:nvPr/>
        </p:nvCxnSpPr>
        <p:spPr>
          <a:xfrm>
            <a:off x="4788024" y="3068960"/>
            <a:ext cx="3898776" cy="72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kstniOkvir 13"/>
              <p:cNvSpPr txBox="1"/>
              <p:nvPr/>
            </p:nvSpPr>
            <p:spPr>
              <a:xfrm>
                <a:off x="251520" y="4140333"/>
                <a:ext cx="43956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The </a:t>
                </a:r>
                <a:r>
                  <a:rPr lang="hr-HR" sz="2400" dirty="0" err="1" smtClean="0"/>
                  <a:t>inverse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function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is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called</a:t>
                </a:r>
                <a:r>
                  <a:rPr lang="hr-HR" sz="2400" dirty="0" smtClean="0"/>
                  <a:t> </a:t>
                </a:r>
                <a:r>
                  <a:rPr lang="hr-HR" sz="2400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logarithmic</a:t>
                </a:r>
                <a:r>
                  <a:rPr lang="hr-H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r-HR" sz="2400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function</a:t>
                </a:r>
                <a:r>
                  <a:rPr lang="hr-H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r-HR" sz="2400" i="1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with</a:t>
                </a:r>
                <a:r>
                  <a:rPr lang="hr-H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hr-HR" sz="2400" i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base a  </a:t>
                </a:r>
                <a:r>
                  <a:rPr lang="hr-HR" sz="2400" dirty="0" err="1" smtClean="0"/>
                  <a:t>and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denoted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by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hr-HR" sz="2400" i="1" dirty="0" smtClean="0"/>
                  <a:t>.</a:t>
                </a:r>
                <a:endParaRPr lang="hr-HR" sz="2400" i="1" dirty="0"/>
              </a:p>
            </p:txBody>
          </p:sp>
        </mc:Choice>
        <mc:Fallback>
          <p:sp>
            <p:nvSpPr>
              <p:cNvPr id="14" name="TekstniOkvir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140333"/>
                <a:ext cx="4395654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2080" t="-4061" r="-277" b="-106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94359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     </a:t>
            </a:r>
            <a:r>
              <a:rPr lang="hr-HR" dirty="0" err="1" smtClean="0"/>
              <a:t>Logarithmic</a:t>
            </a:r>
            <a:r>
              <a:rPr lang="hr-HR" dirty="0" smtClean="0"/>
              <a:t> </a:t>
            </a:r>
            <a:r>
              <a:rPr lang="hr-HR" dirty="0" err="1"/>
              <a:t>Functions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772816"/>
            <a:ext cx="4489299" cy="396674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001" y="2450531"/>
            <a:ext cx="4393263" cy="4290837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346" y="1772816"/>
            <a:ext cx="3346014" cy="3348983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1109" y="3876643"/>
            <a:ext cx="669203" cy="66644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7524" y="3645024"/>
            <a:ext cx="3449672" cy="307357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kstniOkvir 2"/>
              <p:cNvSpPr txBox="1"/>
              <p:nvPr/>
            </p:nvSpPr>
            <p:spPr>
              <a:xfrm>
                <a:off x="624" y="1486207"/>
                <a:ext cx="5288100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Using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fact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that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hr-HR" sz="2400" dirty="0" smtClean="0"/>
                  <a:t> is</a:t>
                </a:r>
              </a:p>
              <a:p>
                <a:r>
                  <a:rPr lang="hr-HR" sz="2400" dirty="0"/>
                  <a:t>o</a:t>
                </a:r>
                <a:r>
                  <a:rPr lang="hr-HR" sz="2400" dirty="0" smtClean="0"/>
                  <a:t>ne-to-one, </a:t>
                </a:r>
                <a:r>
                  <a:rPr lang="hr-HR" sz="2400" dirty="0" err="1" smtClean="0"/>
                  <a:t>we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have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following</a:t>
                </a:r>
                <a:r>
                  <a:rPr lang="hr-HR" sz="2400" dirty="0" smtClean="0"/>
                  <a:t>:</a:t>
                </a:r>
              </a:p>
              <a:p>
                <a:pPr marL="457200" indent="-457200">
                  <a:buAutoNum type="arabicPeriod"/>
                </a:pP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function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2400" dirty="0" smtClean="0"/>
                  <a:t> must </a:t>
                </a:r>
                <a:r>
                  <a:rPr lang="hr-HR" sz="2400" dirty="0" err="1" smtClean="0"/>
                  <a:t>exist</a:t>
                </a:r>
                <a:r>
                  <a:rPr lang="hr-HR" sz="2400" dirty="0" smtClean="0"/>
                  <a:t>.</a:t>
                </a:r>
              </a:p>
              <a:p>
                <a:pPr marL="457200" indent="-457200">
                  <a:buAutoNum type="arabicPeriod"/>
                </a:pPr>
                <a:r>
                  <a:rPr lang="hr-HR" sz="2400" dirty="0" err="1" smtClean="0"/>
                  <a:t>We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can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by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interchanging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x </a:t>
                </a:r>
                <a:r>
                  <a:rPr lang="hr-HR" sz="2400" dirty="0" err="1" smtClean="0"/>
                  <a:t>and</a:t>
                </a:r>
                <a:r>
                  <a:rPr lang="hr-HR" sz="2400" dirty="0" smtClean="0"/>
                  <a:t> y </a:t>
                </a:r>
                <a:r>
                  <a:rPr lang="hr-HR" sz="2400" dirty="0" err="1" smtClean="0"/>
                  <a:t>coordinates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point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from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2400" dirty="0" smtClean="0"/>
                  <a:t>. </a:t>
                </a:r>
              </a:p>
              <a:p>
                <a:pPr marL="457200" indent="-457200">
                  <a:buAutoNum type="arabicPeriod"/>
                </a:pP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domain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400" dirty="0" err="1" smtClean="0"/>
                  <a:t>will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become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range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r-HR" sz="2400" dirty="0" smtClean="0"/>
                  <a:t>.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range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hr-H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hr-HR" sz="2400" dirty="0" err="1"/>
                  <a:t>will</a:t>
                </a:r>
                <a:r>
                  <a:rPr lang="hr-HR" sz="2400" dirty="0"/>
                  <a:t> </a:t>
                </a:r>
                <a:r>
                  <a:rPr lang="hr-HR" sz="2400" dirty="0" err="1"/>
                  <a:t>become</a:t>
                </a:r>
                <a:r>
                  <a:rPr lang="hr-HR" sz="2400" dirty="0"/>
                  <a:t> </a:t>
                </a:r>
                <a:r>
                  <a:rPr lang="hr-HR" sz="2400" dirty="0" err="1"/>
                  <a:t>the</a:t>
                </a:r>
                <a:r>
                  <a:rPr lang="hr-HR" sz="2400" dirty="0"/>
                  <a:t> </a:t>
                </a:r>
                <a:r>
                  <a:rPr lang="hr-HR" sz="2400" dirty="0" err="1" smtClean="0"/>
                  <a:t>domain</a:t>
                </a:r>
                <a:r>
                  <a:rPr lang="hr-HR" sz="2400" dirty="0" smtClean="0"/>
                  <a:t> </a:t>
                </a:r>
                <a:r>
                  <a:rPr lang="hr-HR" sz="2400" dirty="0" err="1"/>
                  <a:t>of</a:t>
                </a:r>
                <a:r>
                  <a:rPr lang="hr-HR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r-HR" sz="2400" dirty="0" smtClean="0"/>
                  <a:t>.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hr-HR" sz="2400" dirty="0" err="1" smtClean="0"/>
                  <a:t>The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graph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hr-H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hr-H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hr-HR" sz="2400" dirty="0" smtClean="0"/>
                  <a:t> </a:t>
                </a:r>
                <a:r>
                  <a:rPr lang="hr-HR" sz="2400" dirty="0" err="1" smtClean="0"/>
                  <a:t>will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be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reflection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of</a:t>
                </a:r>
                <a:r>
                  <a:rPr lang="hr-HR" sz="2400" dirty="0" smtClean="0"/>
                  <a:t>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hr-HR" sz="2400" dirty="0" smtClean="0"/>
                  <a:t> across the line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hr-HR" sz="2400" dirty="0" smtClean="0"/>
                  <a:t>.</a:t>
                </a:r>
                <a:endParaRPr lang="hr-HR" sz="2400" dirty="0"/>
              </a:p>
              <a:p>
                <a:pPr marL="457200" indent="-457200">
                  <a:buAutoNum type="arabicPeriod"/>
                </a:pPr>
                <a:endParaRPr lang="hr-HR" sz="2400" dirty="0"/>
              </a:p>
            </p:txBody>
          </p:sp>
        </mc:Choice>
        <mc:Fallback>
          <p:sp>
            <p:nvSpPr>
              <p:cNvPr id="3" name="TekstniOkvi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" y="1486207"/>
                <a:ext cx="5288100" cy="5262979"/>
              </a:xfrm>
              <a:prstGeom prst="rect">
                <a:avLst/>
              </a:prstGeom>
              <a:blipFill rotWithShape="0">
                <a:blip r:embed="rId7"/>
                <a:stretch>
                  <a:fillRect l="-1843" t="-927" r="-138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322515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       </a:t>
            </a:r>
            <a:r>
              <a:rPr lang="hr-HR" dirty="0" err="1" smtClean="0"/>
              <a:t>Logarithmic</a:t>
            </a:r>
            <a:r>
              <a:rPr lang="hr-HR" dirty="0" smtClean="0"/>
              <a:t> </a:t>
            </a:r>
            <a:r>
              <a:rPr lang="hr-HR" dirty="0" err="1"/>
              <a:t>Functions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ic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541427"/>
                  </p:ext>
                </p:extLst>
              </p:nvPr>
            </p:nvGraphicFramePr>
            <p:xfrm>
              <a:off x="0" y="1556791"/>
              <a:ext cx="9144000" cy="3074596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44000"/>
                  </a:tblGrid>
                  <a:tr h="499533">
                    <a:tc>
                      <a:txBody>
                        <a:bodyPr/>
                        <a:lstStyle/>
                        <a:p>
                          <a:r>
                            <a:rPr lang="hr-HR" sz="2800" dirty="0" err="1" smtClean="0"/>
                            <a:t>Definition</a:t>
                          </a:r>
                          <a:r>
                            <a:rPr lang="hr-HR" sz="2800" baseline="0" dirty="0" smtClean="0"/>
                            <a:t> </a:t>
                          </a:r>
                          <a:r>
                            <a:rPr lang="hr-HR" sz="2800" baseline="0" dirty="0" err="1" smtClean="0"/>
                            <a:t>of</a:t>
                          </a:r>
                          <a:r>
                            <a:rPr lang="hr-HR" sz="2800" baseline="0" dirty="0" smtClean="0"/>
                            <a:t> </a:t>
                          </a:r>
                          <a:r>
                            <a:rPr lang="hr-HR" sz="2800" baseline="0" dirty="0" err="1" smtClean="0"/>
                            <a:t>the</a:t>
                          </a:r>
                          <a:r>
                            <a:rPr lang="hr-HR" sz="2800" baseline="0" dirty="0" smtClean="0"/>
                            <a:t> </a:t>
                          </a:r>
                          <a:r>
                            <a:rPr lang="hr-HR" sz="2800" baseline="0" dirty="0" err="1" smtClean="0"/>
                            <a:t>Logarithmic</a:t>
                          </a:r>
                          <a:r>
                            <a:rPr lang="hr-HR" sz="2800" baseline="0" dirty="0" smtClean="0"/>
                            <a:t> </a:t>
                          </a:r>
                          <a:r>
                            <a:rPr lang="hr-HR" sz="2800" baseline="0" dirty="0" err="1" smtClean="0"/>
                            <a:t>Function</a:t>
                          </a:r>
                          <a:endParaRPr lang="hr-HR" sz="28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2556436">
                    <a:tc>
                      <a:txBody>
                        <a:bodyPr/>
                        <a:lstStyle/>
                        <a:p>
                          <a:r>
                            <a:rPr lang="hr-HR" sz="2400" dirty="0" smtClean="0"/>
                            <a:t>Let 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smtClean="0"/>
                            <a:t> be </a:t>
                          </a:r>
                          <a:r>
                            <a:rPr lang="hr-HR" sz="2400" dirty="0" smtClean="0"/>
                            <a:t>a </a:t>
                          </a:r>
                          <a:r>
                            <a:rPr lang="hr-HR" sz="2400" dirty="0" err="1" smtClean="0"/>
                            <a:t>positive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number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with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≠1</m:t>
                              </m:r>
                              <m:r>
                                <a:rPr lang="hr-HR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 </m:t>
                              </m:r>
                            </m:oMath>
                          </a14:m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logarithmic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function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with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smtClean="0"/>
                            <a:t>base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hr-HR" sz="2400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hr-HR" sz="2400" dirty="0" err="1" smtClean="0"/>
                            <a:t>denoted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by</a:t>
                          </a:r>
                          <a:r>
                            <a:rPr lang="hr-HR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oMath>
                          </a14:m>
                          <a:r>
                            <a:rPr lang="hr-HR" sz="2400" dirty="0" smtClean="0"/>
                            <a:t>, </a:t>
                          </a:r>
                          <a:r>
                            <a:rPr lang="hr-HR" sz="2400" dirty="0" err="1" smtClean="0"/>
                            <a:t>is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defined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by</a:t>
                          </a:r>
                          <a:endParaRPr lang="hr-HR" sz="2400" dirty="0" smtClean="0"/>
                        </a:p>
                        <a:p>
                          <a:endParaRPr lang="hr-HR" sz="2400" dirty="0" smtClean="0"/>
                        </a:p>
                        <a:p>
                          <a:r>
                            <a:rPr lang="hr-HR" sz="2400" dirty="0" smtClean="0"/>
                            <a:t>                              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     ⇔         </m:t>
                              </m:r>
                              <m:sSup>
                                <m:sSupPr>
                                  <m:ctrlPr>
                                    <a:rPr lang="hr-H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hr-HR" sz="2400" dirty="0" smtClean="0"/>
                        </a:p>
                        <a:p>
                          <a:endParaRPr lang="hr-HR" sz="2400" dirty="0" smtClean="0"/>
                        </a:p>
                        <a:p>
                          <a:r>
                            <a:rPr lang="hr-HR" sz="2400" dirty="0" err="1" smtClean="0"/>
                            <a:t>So</a:t>
                          </a:r>
                          <a:r>
                            <a:rPr lang="hr-HR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hr-H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</m:e>
                                <m:sub>
                                  <m:r>
                                    <a:rPr lang="hr-HR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r>
                            <a:rPr lang="hr-HR" sz="2400" dirty="0" smtClean="0"/>
                            <a:t>  </a:t>
                          </a:r>
                          <a:r>
                            <a:rPr lang="hr-HR" sz="2400" dirty="0" err="1" smtClean="0"/>
                            <a:t>is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exponent</a:t>
                          </a:r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which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the</a:t>
                          </a:r>
                          <a:r>
                            <a:rPr lang="hr-HR" sz="2400" dirty="0" smtClean="0"/>
                            <a:t> base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hr-HR" sz="2400" dirty="0" smtClean="0"/>
                            <a:t> must </a:t>
                          </a:r>
                          <a:r>
                            <a:rPr lang="hr-HR" sz="2400" dirty="0" err="1" smtClean="0"/>
                            <a:t>be</a:t>
                          </a:r>
                          <a:r>
                            <a:rPr lang="hr-HR" sz="2400" dirty="0" smtClean="0"/>
                            <a:t> </a:t>
                          </a:r>
                          <a:r>
                            <a:rPr lang="hr-HR" sz="2400" dirty="0" err="1" smtClean="0"/>
                            <a:t>raised</a:t>
                          </a:r>
                          <a:r>
                            <a:rPr lang="hr-HR" sz="2400" dirty="0" smtClean="0"/>
                            <a:t> to </a:t>
                          </a:r>
                          <a:r>
                            <a:rPr lang="hr-HR" sz="2400" dirty="0" err="1" smtClean="0"/>
                            <a:t>get</a:t>
                          </a:r>
                          <a:r>
                            <a:rPr lang="hr-HR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hr-HR" sz="2400" b="0" i="1" baseline="0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oMath>
                          </a14:m>
                          <a:endParaRPr lang="hr-HR" sz="24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ic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9541427"/>
                  </p:ext>
                </p:extLst>
              </p:nvPr>
            </p:nvGraphicFramePr>
            <p:xfrm>
              <a:off x="0" y="1556791"/>
              <a:ext cx="9144000" cy="3074596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9144000"/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hr-HR" sz="2800" dirty="0" err="1" smtClean="0"/>
                            <a:t>Definition</a:t>
                          </a:r>
                          <a:r>
                            <a:rPr lang="hr-HR" sz="2800" baseline="0" dirty="0" smtClean="0"/>
                            <a:t> </a:t>
                          </a:r>
                          <a:r>
                            <a:rPr lang="hr-HR" sz="2800" baseline="0" dirty="0" err="1" smtClean="0"/>
                            <a:t>of</a:t>
                          </a:r>
                          <a:r>
                            <a:rPr lang="hr-HR" sz="2800" baseline="0" dirty="0" smtClean="0"/>
                            <a:t> </a:t>
                          </a:r>
                          <a:r>
                            <a:rPr lang="hr-HR" sz="2800" baseline="0" dirty="0" err="1" smtClean="0"/>
                            <a:t>the</a:t>
                          </a:r>
                          <a:r>
                            <a:rPr lang="hr-HR" sz="2800" baseline="0" dirty="0" smtClean="0"/>
                            <a:t> </a:t>
                          </a:r>
                          <a:r>
                            <a:rPr lang="hr-HR" sz="2800" baseline="0" dirty="0" err="1" smtClean="0"/>
                            <a:t>Logarithmic</a:t>
                          </a:r>
                          <a:r>
                            <a:rPr lang="hr-HR" sz="2800" baseline="0" dirty="0" smtClean="0"/>
                            <a:t> </a:t>
                          </a:r>
                          <a:r>
                            <a:rPr lang="hr-HR" sz="2800" baseline="0" dirty="0" err="1" smtClean="0"/>
                            <a:t>Function</a:t>
                          </a:r>
                          <a:endParaRPr lang="hr-HR" sz="2800" dirty="0"/>
                        </a:p>
                      </a:txBody>
                      <a:tcPr>
                        <a:solidFill>
                          <a:schemeClr val="accent3">
                            <a:lumMod val="50000"/>
                          </a:schemeClr>
                        </a:solidFill>
                      </a:tcPr>
                    </a:tc>
                  </a:tr>
                  <a:tr h="2556436">
                    <a:tc>
                      <a:txBody>
                        <a:bodyPr/>
                        <a:lstStyle/>
                        <a:p>
                          <a:endParaRPr lang="sr-Latn-R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33" t="-22381" r="-333" b="-476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kstniOkvir 5"/>
          <p:cNvSpPr txBox="1"/>
          <p:nvPr/>
        </p:nvSpPr>
        <p:spPr>
          <a:xfrm>
            <a:off x="1187624" y="461276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Logarithmic</a:t>
            </a:r>
            <a:r>
              <a:rPr lang="hr-HR" sz="2400" dirty="0" smtClean="0"/>
              <a:t> </a:t>
            </a:r>
            <a:r>
              <a:rPr lang="hr-HR" sz="2400" dirty="0" err="1" smtClean="0"/>
              <a:t>form</a:t>
            </a:r>
            <a:endParaRPr lang="hr-HR" sz="2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4716016" y="4612760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Exponential</a:t>
            </a:r>
            <a:r>
              <a:rPr lang="hr-HR" sz="2400" dirty="0" smtClean="0"/>
              <a:t> </a:t>
            </a:r>
            <a:r>
              <a:rPr lang="hr-HR" sz="2400" dirty="0" err="1" smtClean="0"/>
              <a:t>form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kstniOkvir 7"/>
              <p:cNvSpPr txBox="1"/>
              <p:nvPr/>
            </p:nvSpPr>
            <p:spPr>
              <a:xfrm>
                <a:off x="1439652" y="5381681"/>
                <a:ext cx="194421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e>
                        <m:sub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8" name="TekstniOkvi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52" y="5381681"/>
                <a:ext cx="1944216" cy="461665"/>
              </a:xfrm>
              <a:prstGeom prst="rect">
                <a:avLst/>
              </a:prstGeom>
              <a:blipFill rotWithShape="0">
                <a:blip r:embed="rId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kstniOkvir 8"/>
              <p:cNvSpPr txBox="1"/>
              <p:nvPr/>
            </p:nvSpPr>
            <p:spPr>
              <a:xfrm>
                <a:off x="5004048" y="5381682"/>
                <a:ext cx="18722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hr-H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hr-HR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r-HR" sz="2400" dirty="0"/>
              </a:p>
            </p:txBody>
          </p:sp>
        </mc:Choice>
        <mc:Fallback xmlns="">
          <p:sp>
            <p:nvSpPr>
              <p:cNvPr id="9" name="TekstniOkvir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5381682"/>
                <a:ext cx="187220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ravokutni oblačić 9"/>
          <p:cNvSpPr/>
          <p:nvPr/>
        </p:nvSpPr>
        <p:spPr>
          <a:xfrm>
            <a:off x="2123728" y="6021288"/>
            <a:ext cx="1080120" cy="360040"/>
          </a:xfrm>
          <a:prstGeom prst="wedgeRectCallout">
            <a:avLst>
              <a:gd name="adj1" fmla="val -38522"/>
              <a:gd name="adj2" fmla="val -918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Base</a:t>
            </a:r>
            <a:endParaRPr lang="hr-HR" sz="2000" b="1" dirty="0"/>
          </a:p>
        </p:txBody>
      </p:sp>
      <p:sp>
        <p:nvSpPr>
          <p:cNvPr id="12" name="Pravokutni oblačić 11"/>
          <p:cNvSpPr/>
          <p:nvPr/>
        </p:nvSpPr>
        <p:spPr>
          <a:xfrm>
            <a:off x="5418094" y="6021288"/>
            <a:ext cx="1044116" cy="360040"/>
          </a:xfrm>
          <a:prstGeom prst="wedgeRectCallout">
            <a:avLst>
              <a:gd name="adj1" fmla="val -32204"/>
              <a:gd name="adj2" fmla="val -999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/>
              <a:t>Base</a:t>
            </a:r>
            <a:endParaRPr lang="hr-HR" sz="2000" b="1" dirty="0"/>
          </a:p>
        </p:txBody>
      </p:sp>
      <p:sp>
        <p:nvSpPr>
          <p:cNvPr id="13" name="Pravokutni oblačić 12"/>
          <p:cNvSpPr/>
          <p:nvPr/>
        </p:nvSpPr>
        <p:spPr>
          <a:xfrm>
            <a:off x="2879812" y="5074425"/>
            <a:ext cx="1584176" cy="307256"/>
          </a:xfrm>
          <a:prstGeom prst="wedgeRectCallout">
            <a:avLst>
              <a:gd name="adj1" fmla="val -38063"/>
              <a:gd name="adj2" fmla="val 98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 smtClean="0"/>
              <a:t>Exponent</a:t>
            </a:r>
            <a:endParaRPr lang="hr-HR" sz="2000" b="1" dirty="0"/>
          </a:p>
        </p:txBody>
      </p:sp>
      <p:sp>
        <p:nvSpPr>
          <p:cNvPr id="14" name="Pravokutni oblačić 13"/>
          <p:cNvSpPr/>
          <p:nvPr/>
        </p:nvSpPr>
        <p:spPr>
          <a:xfrm>
            <a:off x="6190358" y="4985456"/>
            <a:ext cx="1584176" cy="307256"/>
          </a:xfrm>
          <a:prstGeom prst="wedgeRectCallout">
            <a:avLst>
              <a:gd name="adj1" fmla="val -73385"/>
              <a:gd name="adj2" fmla="val 93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err="1" smtClean="0"/>
              <a:t>Exponent</a:t>
            </a: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87333590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     </a:t>
            </a:r>
            <a:r>
              <a:rPr lang="hr-HR" dirty="0" err="1" smtClean="0"/>
              <a:t>Logarithmic</a:t>
            </a:r>
            <a:r>
              <a:rPr lang="hr-HR" dirty="0" smtClean="0"/>
              <a:t> </a:t>
            </a:r>
            <a:r>
              <a:rPr lang="hr-HR" dirty="0" err="1"/>
              <a:t>Functions</a:t>
            </a:r>
            <a:endParaRPr lang="hr-HR" dirty="0"/>
          </a:p>
        </p:txBody>
      </p:sp>
      <p:sp>
        <p:nvSpPr>
          <p:cNvPr id="5" name="Pravokutnik 4"/>
          <p:cNvSpPr/>
          <p:nvPr/>
        </p:nvSpPr>
        <p:spPr>
          <a:xfrm>
            <a:off x="107504" y="1628800"/>
            <a:ext cx="1584176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err="1" smtClean="0"/>
              <a:t>Example</a:t>
            </a:r>
            <a:r>
              <a:rPr lang="hr-HR" sz="2400" dirty="0"/>
              <a:t> </a:t>
            </a:r>
            <a:r>
              <a:rPr lang="hr-HR" sz="2400" dirty="0" smtClean="0"/>
              <a:t>1: </a:t>
            </a:r>
            <a:endParaRPr lang="hr-H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niOkvir 5"/>
              <p:cNvSpPr txBox="1"/>
              <p:nvPr/>
            </p:nvSpPr>
            <p:spPr>
              <a:xfrm>
                <a:off x="107504" y="1628800"/>
                <a:ext cx="8579296" cy="4341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hr-HR" sz="2400" dirty="0" smtClean="0"/>
                  <a:t>                       </a:t>
                </a:r>
                <a:r>
                  <a:rPr lang="hr-HR" sz="2400" dirty="0" err="1" smtClean="0"/>
                  <a:t>Rewrite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each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equation</a:t>
                </a:r>
                <a:r>
                  <a:rPr lang="hr-HR" sz="2400" dirty="0" smtClean="0"/>
                  <a:t>  </a:t>
                </a:r>
                <a:r>
                  <a:rPr lang="hr-HR" sz="2400" dirty="0" err="1" smtClean="0"/>
                  <a:t>in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exponential</a:t>
                </a:r>
                <a:r>
                  <a:rPr lang="hr-HR" sz="2400" dirty="0" smtClean="0"/>
                  <a:t> </a:t>
                </a:r>
                <a:r>
                  <a:rPr lang="hr-HR" sz="2400" dirty="0" err="1" smtClean="0"/>
                  <a:t>form</a:t>
                </a:r>
                <a:r>
                  <a:rPr lang="hr-HR" sz="2400" dirty="0" smtClean="0"/>
                  <a:t>:</a:t>
                </a:r>
              </a:p>
              <a:p>
                <a:endParaRPr lang="hr-HR" sz="2400" dirty="0" smtClean="0"/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a)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27=3    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     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=27</m:t>
                    </m:r>
                  </m:oMath>
                </a14:m>
                <a:endParaRPr lang="hr-HR" sz="2400" b="0" dirty="0" smtClean="0">
                  <a:ea typeface="Cambria Math" panose="02040503050406030204" pitchFamily="18" charset="0"/>
                </a:endParaRPr>
              </a:p>
              <a:p>
                <a:endParaRPr lang="hr-HR" sz="2400" dirty="0" smtClean="0"/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b)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32=5    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     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=32</m:t>
                    </m:r>
                  </m:oMath>
                </a14:m>
                <a:endParaRPr lang="hr-HR" sz="2400" b="0" dirty="0" smtClean="0">
                  <a:ea typeface="Cambria Math" panose="02040503050406030204" pitchFamily="18" charset="0"/>
                </a:endParaRPr>
              </a:p>
              <a:p>
                <a:endParaRPr lang="hr-HR" sz="2400" dirty="0" smtClean="0"/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f>
                          <m:fPr>
                            <m:ctrlPr>
                              <a:rPr lang="hr-HR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r-HR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16=−4   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   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hr-H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hr-H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=16</m:t>
                    </m:r>
                  </m:oMath>
                </a14:m>
                <a:endParaRPr lang="hr-HR" sz="2400" dirty="0" smtClean="0"/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</a:t>
                </a:r>
              </a:p>
              <a:p>
                <a:r>
                  <a:rPr lang="hr-HR" sz="2400" dirty="0"/>
                  <a:t> </a:t>
                </a:r>
                <a:r>
                  <a:rPr lang="hr-HR" sz="2400" dirty="0" smtClean="0"/>
                  <a:t>    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r-H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169</m:t>
                        </m:r>
                      </m:sub>
                    </m:sSub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13=</m:t>
                    </m:r>
                    <m:f>
                      <m:fPr>
                        <m:ctrlPr>
                          <a:rPr lang="hr-HR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r-H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   </m:t>
                    </m:r>
                    <m:sSup>
                      <m:sSupPr>
                        <m:ctrlPr>
                          <a:rPr lang="hr-H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169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hr-H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hr-H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=13</m:t>
                    </m:r>
                  </m:oMath>
                </a14:m>
                <a:endParaRPr lang="hr-HR" sz="2400" dirty="0"/>
              </a:p>
              <a:p>
                <a:endParaRPr lang="hr-HR" sz="2400" dirty="0"/>
              </a:p>
            </p:txBody>
          </p:sp>
        </mc:Choice>
        <mc:Fallback xmlns="">
          <p:sp>
            <p:nvSpPr>
              <p:cNvPr id="6" name="TekstniOkvir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628800"/>
                <a:ext cx="8579296" cy="4341253"/>
              </a:xfrm>
              <a:prstGeom prst="rect">
                <a:avLst/>
              </a:prstGeom>
              <a:blipFill rotWithShape="0">
                <a:blip r:embed="rId2"/>
                <a:stretch>
                  <a:fillRect t="-1124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46510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     </a:t>
            </a:r>
            <a:r>
              <a:rPr lang="hr-HR" dirty="0" err="1" smtClean="0"/>
              <a:t>Logarithmic</a:t>
            </a:r>
            <a:r>
              <a:rPr lang="hr-HR" dirty="0" smtClean="0"/>
              <a:t> </a:t>
            </a:r>
            <a:r>
              <a:rPr lang="hr-HR" dirty="0" err="1"/>
              <a:t>Functions</a:t>
            </a:r>
            <a:endParaRPr lang="hr-HR" dirty="0"/>
          </a:p>
        </p:txBody>
      </p:sp>
      <p:sp>
        <p:nvSpPr>
          <p:cNvPr id="7" name="Pravokutnik 6"/>
          <p:cNvSpPr/>
          <p:nvPr/>
        </p:nvSpPr>
        <p:spPr>
          <a:xfrm>
            <a:off x="161846" y="3413512"/>
            <a:ext cx="1440160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dirty="0" err="1">
                <a:solidFill>
                  <a:schemeClr val="tx1"/>
                </a:solidFill>
              </a:rPr>
              <a:t>Solution</a:t>
            </a:r>
            <a:r>
              <a:rPr lang="hr-HR" sz="2400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zervirano mjesto sadržaja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3212976"/>
                <a:ext cx="8363272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hr-HR" dirty="0" smtClean="0"/>
                  <a:t> </a:t>
                </a:r>
              </a:p>
              <a:p>
                <a:pPr marL="0" indent="0">
                  <a:buNone/>
                </a:pPr>
                <a:r>
                  <a:rPr lang="hr-HR" sz="2400" dirty="0" smtClean="0"/>
                  <a:t>                          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=1000∙</m:t>
                    </m:r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hr-HR" sz="2400" dirty="0" smtClean="0"/>
                  <a:t>  </a:t>
                </a:r>
                <a:r>
                  <a:rPr lang="hr-HR" sz="2400" dirty="0" smtClean="0">
                    <a:solidFill>
                      <a:srgbClr val="C00000"/>
                    </a:solidFill>
                  </a:rPr>
                  <a:t>given</a:t>
                </a:r>
              </a:p>
              <a:p>
                <a:pPr marL="0" indent="0">
                  <a:buNone/>
                </a:pPr>
                <a:r>
                  <a:rPr lang="hr-HR" sz="2400" dirty="0">
                    <a:solidFill>
                      <a:srgbClr val="FF0000"/>
                    </a:solidFill>
                  </a:rPr>
                  <a:t> </a:t>
                </a:r>
                <a:r>
                  <a:rPr lang="hr-HR" sz="2400" dirty="0" smtClean="0">
                    <a:solidFill>
                      <a:srgbClr val="FF0000"/>
                    </a:solidFill>
                  </a:rPr>
                  <a:t>    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r-HR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</m:oMath>
                </a14:m>
                <a:r>
                  <a:rPr lang="hr-HR" sz="2400" dirty="0" smtClean="0"/>
                  <a:t>  </a:t>
                </a:r>
                <a:r>
                  <a:rPr lang="hr-HR" sz="2400" dirty="0" err="1" smtClean="0">
                    <a:solidFill>
                      <a:srgbClr val="C00000"/>
                    </a:solidFill>
                  </a:rPr>
                  <a:t>isolate</a:t>
                </a:r>
                <a:r>
                  <a:rPr lang="hr-HR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hr-HR" sz="2400" dirty="0" err="1" smtClean="0">
                    <a:solidFill>
                      <a:srgbClr val="C00000"/>
                    </a:solidFill>
                  </a:rPr>
                  <a:t>the</a:t>
                </a:r>
                <a:r>
                  <a:rPr lang="hr-HR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hr-HR" sz="2400" dirty="0" err="1" smtClean="0">
                    <a:solidFill>
                      <a:srgbClr val="C00000"/>
                    </a:solidFill>
                  </a:rPr>
                  <a:t>exponential</a:t>
                </a:r>
                <a:r>
                  <a:rPr lang="hr-HR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hr-HR" sz="2400" dirty="0" err="1" smtClean="0">
                    <a:solidFill>
                      <a:srgbClr val="C00000"/>
                    </a:solidFill>
                  </a:rPr>
                  <a:t>expression</a:t>
                </a:r>
                <a:endParaRPr lang="hr-HR" sz="2400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hr-HR" sz="2400" dirty="0" smtClean="0">
                    <a:solidFill>
                      <a:schemeClr val="tx1"/>
                    </a:solidFill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hr-HR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hr-HR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hr-HR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hr-HR" sz="2400" dirty="0" smtClean="0"/>
                  <a:t>    </a:t>
                </a:r>
                <a:r>
                  <a:rPr lang="hr-HR" sz="2400" dirty="0" err="1" smtClean="0">
                    <a:solidFill>
                      <a:srgbClr val="C00000"/>
                    </a:solidFill>
                  </a:rPr>
                  <a:t>change</a:t>
                </a:r>
                <a:r>
                  <a:rPr lang="hr-HR" sz="2400" dirty="0" smtClean="0">
                    <a:solidFill>
                      <a:srgbClr val="C00000"/>
                    </a:solidFill>
                  </a:rPr>
                  <a:t> to </a:t>
                </a:r>
                <a:r>
                  <a:rPr lang="hr-HR" sz="2400" dirty="0" err="1" smtClean="0">
                    <a:solidFill>
                      <a:srgbClr val="C00000"/>
                    </a:solidFill>
                  </a:rPr>
                  <a:t>logarithmic</a:t>
                </a:r>
                <a:r>
                  <a:rPr lang="hr-HR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hr-HR" sz="2400" dirty="0" err="1" smtClean="0">
                    <a:solidFill>
                      <a:srgbClr val="C00000"/>
                    </a:solidFill>
                  </a:rPr>
                  <a:t>form</a:t>
                </a:r>
                <a:endParaRPr lang="hr-HR" sz="2400" dirty="0"/>
              </a:p>
            </p:txBody>
          </p:sp>
        </mc:Choice>
        <mc:Fallback xmlns="">
          <p:sp>
            <p:nvSpPr>
              <p:cNvPr id="3" name="Rezervirano mjesto sadržaja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3212976"/>
                <a:ext cx="8363272" cy="4525963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Pravokutnik 4"/>
          <p:cNvSpPr/>
          <p:nvPr/>
        </p:nvSpPr>
        <p:spPr>
          <a:xfrm>
            <a:off x="179512" y="1730425"/>
            <a:ext cx="1584176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TekstniOkvir 3"/>
          <p:cNvSpPr txBox="1"/>
          <p:nvPr/>
        </p:nvSpPr>
        <p:spPr>
          <a:xfrm>
            <a:off x="179512" y="170080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Example</a:t>
            </a:r>
            <a:r>
              <a:rPr lang="hr-HR" sz="2400" dirty="0" smtClean="0"/>
              <a:t> 2: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1763688" y="1697967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Changing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exponential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form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 to 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logarithmic</a:t>
            </a:r>
            <a:r>
              <a:rPr lang="hr-HR" sz="24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sz="2400" dirty="0" err="1" smtClean="0">
                <a:solidFill>
                  <a:schemeClr val="accent1">
                    <a:lumMod val="75000"/>
                  </a:schemeClr>
                </a:solidFill>
              </a:rPr>
              <a:t>form</a:t>
            </a:r>
            <a:endParaRPr lang="hr-H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avokutnik 7"/>
              <p:cNvSpPr/>
              <p:nvPr/>
            </p:nvSpPr>
            <p:spPr>
              <a:xfrm>
                <a:off x="179512" y="2159633"/>
                <a:ext cx="871296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r-HR" sz="2400" dirty="0"/>
                  <a:t>The </a:t>
                </a:r>
                <a:r>
                  <a:rPr lang="hr-HR" sz="2400" dirty="0" err="1"/>
                  <a:t>number</a:t>
                </a:r>
                <a:r>
                  <a:rPr lang="hr-HR" sz="2400" dirty="0"/>
                  <a:t> 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hr-HR" sz="2400" dirty="0"/>
                  <a:t> </a:t>
                </a:r>
                <a:r>
                  <a:rPr lang="hr-HR" sz="2400" dirty="0" err="1"/>
                  <a:t>of</a:t>
                </a:r>
                <a:r>
                  <a:rPr lang="hr-HR" sz="2400" dirty="0"/>
                  <a:t> </a:t>
                </a:r>
                <a:r>
                  <a:rPr lang="hr-HR" sz="2400" dirty="0" err="1"/>
                  <a:t>bacteria</a:t>
                </a:r>
                <a:r>
                  <a:rPr lang="hr-HR" sz="2400" dirty="0"/>
                  <a:t> </a:t>
                </a:r>
                <a:r>
                  <a:rPr lang="hr-HR" sz="2400" dirty="0" err="1"/>
                  <a:t>in</a:t>
                </a:r>
                <a:r>
                  <a:rPr lang="hr-HR" sz="2400" dirty="0"/>
                  <a:t> a </a:t>
                </a:r>
                <a:r>
                  <a:rPr lang="hr-HR" sz="2400" dirty="0" err="1"/>
                  <a:t>certain</a:t>
                </a:r>
                <a:r>
                  <a:rPr lang="hr-HR" sz="2400" dirty="0"/>
                  <a:t> </a:t>
                </a:r>
                <a:r>
                  <a:rPr lang="hr-HR" sz="2400" dirty="0" err="1"/>
                  <a:t>culture</a:t>
                </a:r>
                <a:r>
                  <a:rPr lang="hr-HR" sz="2400" dirty="0"/>
                  <a:t> </a:t>
                </a:r>
                <a:r>
                  <a:rPr lang="hr-HR" sz="2400" dirty="0" err="1"/>
                  <a:t>after</a:t>
                </a:r>
                <a:r>
                  <a:rPr lang="hr-HR" sz="2400" dirty="0"/>
                  <a:t> 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r-HR" sz="2400" dirty="0"/>
                  <a:t> </a:t>
                </a:r>
                <a:r>
                  <a:rPr lang="hr-HR" sz="2400" dirty="0" err="1"/>
                  <a:t>hours</a:t>
                </a:r>
                <a:r>
                  <a:rPr lang="hr-HR" sz="2400" dirty="0"/>
                  <a:t> </a:t>
                </a:r>
                <a:r>
                  <a:rPr lang="hr-HR" sz="2400" dirty="0" err="1"/>
                  <a:t>is</a:t>
                </a:r>
                <a:r>
                  <a:rPr lang="hr-HR" sz="2400" dirty="0"/>
                  <a:t> </a:t>
                </a:r>
                <a:r>
                  <a:rPr lang="hr-HR" sz="2400" dirty="0" err="1"/>
                  <a:t>given</a:t>
                </a:r>
                <a:r>
                  <a:rPr lang="hr-HR" sz="2400" dirty="0"/>
                  <a:t>    </a:t>
                </a:r>
                <a:r>
                  <a:rPr lang="hr-HR" sz="2400" dirty="0" err="1"/>
                  <a:t>by</a:t>
                </a:r>
                <a:r>
                  <a:rPr lang="hr-HR" sz="2400" dirty="0"/>
                  <a:t> 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=1000∙</m:t>
                    </m:r>
                    <m:sSup>
                      <m:sSupPr>
                        <m:ctrlP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hr-H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hr-HR" sz="2400" dirty="0"/>
                  <a:t>. Express  </a:t>
                </a:r>
                <a14:m>
                  <m:oMath xmlns:m="http://schemas.openxmlformats.org/officeDocument/2006/math">
                    <m:r>
                      <a:rPr lang="hr-HR" sz="2400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hr-HR" sz="2400" dirty="0"/>
                  <a:t> as a </a:t>
                </a:r>
                <a:r>
                  <a:rPr lang="hr-HR" sz="2400" dirty="0" err="1"/>
                  <a:t>logarithmic</a:t>
                </a:r>
                <a:r>
                  <a:rPr lang="hr-HR" sz="2400" dirty="0"/>
                  <a:t> </a:t>
                </a:r>
                <a:r>
                  <a:rPr lang="hr-HR" sz="2400" dirty="0" err="1"/>
                  <a:t>function</a:t>
                </a:r>
                <a:r>
                  <a:rPr lang="hr-HR" sz="2400" dirty="0"/>
                  <a:t> </a:t>
                </a:r>
                <a:r>
                  <a:rPr lang="hr-HR" sz="2400" dirty="0" err="1"/>
                  <a:t>of</a:t>
                </a:r>
                <a:r>
                  <a:rPr lang="hr-HR" sz="2400" dirty="0"/>
                  <a:t> </a:t>
                </a:r>
                <a14:m>
                  <m:oMath xmlns:m="http://schemas.openxmlformats.org/officeDocument/2006/math">
                    <m:r>
                      <a:rPr lang="hr-HR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hr-HR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hr-HR" sz="2400" dirty="0"/>
                  <a:t> </a:t>
                </a:r>
                <a:r>
                  <a:rPr lang="hr-HR" sz="2400" dirty="0" err="1"/>
                  <a:t>with</a:t>
                </a:r>
                <a:r>
                  <a:rPr lang="hr-HR" sz="2400" dirty="0"/>
                  <a:t> base 2.</a:t>
                </a:r>
              </a:p>
            </p:txBody>
          </p:sp>
        </mc:Choice>
        <mc:Fallback xmlns="">
          <p:sp>
            <p:nvSpPr>
              <p:cNvPr id="8" name="Pravokutni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159633"/>
                <a:ext cx="8712968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49" t="-4061" b="-10660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980191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1074</Words>
  <Application>Microsoft Office PowerPoint</Application>
  <PresentationFormat>Prikaz na zaslonu (4:3)</PresentationFormat>
  <Paragraphs>309</Paragraphs>
  <Slides>31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31</vt:i4>
      </vt:variant>
    </vt:vector>
  </HeadingPairs>
  <TitlesOfParts>
    <vt:vector size="35" baseType="lpstr">
      <vt:lpstr>Arial</vt:lpstr>
      <vt:lpstr>Calibri</vt:lpstr>
      <vt:lpstr>Cambria Math</vt:lpstr>
      <vt:lpstr>Office Theme</vt:lpstr>
      <vt:lpstr>What’s the Use of It?</vt:lpstr>
      <vt:lpstr>Table of Contents</vt:lpstr>
      <vt:lpstr>Objectives</vt:lpstr>
      <vt:lpstr>Competences</vt:lpstr>
      <vt:lpstr>       Logarithmic Functions</vt:lpstr>
      <vt:lpstr>     Logarithmic Functions</vt:lpstr>
      <vt:lpstr>       Logarithmic Functions</vt:lpstr>
      <vt:lpstr>     Logarithmic Functions</vt:lpstr>
      <vt:lpstr>     Logarithmic Functions</vt:lpstr>
      <vt:lpstr>     Logarithmic Functions</vt:lpstr>
      <vt:lpstr>        Graph of the Logarithmics  Functions</vt:lpstr>
      <vt:lpstr>Graph of Logarithmics  Functions</vt:lpstr>
      <vt:lpstr>Graph of Logarithmics  Functions</vt:lpstr>
      <vt:lpstr>Graph of Logarithmics  Functions</vt:lpstr>
      <vt:lpstr>Transformations of Logarithmic                     Functions</vt:lpstr>
      <vt:lpstr>Transformations of Logarithmic                     Functions</vt:lpstr>
      <vt:lpstr>Transformations of Logarithmic                     Functions</vt:lpstr>
      <vt:lpstr>Transformations of Logarithmic                     Functions</vt:lpstr>
      <vt:lpstr>Transformations of Logarithmic                     Functions</vt:lpstr>
      <vt:lpstr>Transformations of Logarithmic                     Functions</vt:lpstr>
      <vt:lpstr>Common Logarithms</vt:lpstr>
      <vt:lpstr>Natural Logarithms</vt:lpstr>
      <vt:lpstr>Natural Logarithms</vt:lpstr>
      <vt:lpstr>Natural Logarithms</vt:lpstr>
      <vt:lpstr>Natural Logarithms</vt:lpstr>
      <vt:lpstr>Natural Logarithms</vt:lpstr>
      <vt:lpstr>Laws of Logarithms</vt:lpstr>
      <vt:lpstr>Laws of Logarithms</vt:lpstr>
      <vt:lpstr>Laws of Logarithms</vt:lpstr>
      <vt:lpstr>Laws of Logarithms</vt:lpstr>
      <vt:lpstr>Bibliography/Sources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Use of It?</dc:title>
  <dc:creator>ljiljana jelicic</dc:creator>
  <cp:lastModifiedBy>ljiljana jelicic</cp:lastModifiedBy>
  <cp:revision>91</cp:revision>
  <dcterms:created xsi:type="dcterms:W3CDTF">2015-05-12T07:50:31Z</dcterms:created>
  <dcterms:modified xsi:type="dcterms:W3CDTF">2015-08-25T06:44:05Z</dcterms:modified>
</cp:coreProperties>
</file>